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4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876"/>
    <a:srgbClr val="0000CC"/>
    <a:srgbClr val="648EC0"/>
    <a:srgbClr val="ABDB77"/>
    <a:srgbClr val="FFE161"/>
    <a:srgbClr val="4C5F27"/>
    <a:srgbClr val="CC66FF"/>
    <a:srgbClr val="FFCC00"/>
    <a:srgbClr val="006BB4"/>
    <a:srgbClr val="008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43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ru-RU" sz="2200" dirty="0"/>
              <a:t>Уровни </a:t>
            </a:r>
            <a:r>
              <a:rPr lang="ru-RU" sz="2200" dirty="0" err="1"/>
              <a:t>сформированности</a:t>
            </a:r>
            <a:r>
              <a:rPr lang="ru-RU" sz="2200" dirty="0"/>
              <a:t> учебной компетентности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745704583548716E-2"/>
          <c:y val="0.17189462922923088"/>
          <c:w val="0.95216509759785162"/>
          <c:h val="0.68841709895481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52</c:v>
                </c:pt>
                <c:pt idx="3">
                  <c:v>9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39</c:v>
                </c:pt>
                <c:pt idx="1">
                  <c:v>43</c:v>
                </c:pt>
                <c:pt idx="2">
                  <c:v>45</c:v>
                </c:pt>
                <c:pt idx="3">
                  <c:v>44</c:v>
                </c:pt>
                <c:pt idx="4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37</c:v>
                </c:pt>
                <c:pt idx="1">
                  <c:v>35</c:v>
                </c:pt>
                <c:pt idx="2">
                  <c:v>3</c:v>
                </c:pt>
                <c:pt idx="3">
                  <c:v>28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0</c:v>
                </c:pt>
                <c:pt idx="3">
                  <c:v>19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эвристический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420416"/>
        <c:axId val="315425904"/>
      </c:barChart>
      <c:catAx>
        <c:axId val="31542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15425904"/>
        <c:crosses val="autoZero"/>
        <c:auto val="1"/>
        <c:lblAlgn val="ctr"/>
        <c:lblOffset val="100"/>
        <c:noMultiLvlLbl val="0"/>
      </c:catAx>
      <c:valAx>
        <c:axId val="315425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542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414271692493363E-2"/>
          <c:y val="0.13562008067479681"/>
          <c:w val="0.94310390249855935"/>
          <c:h val="0.1339552015588013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42825896762855E-2"/>
          <c:y val="0.1043641086689848"/>
          <c:w val="0.95518788638860064"/>
          <c:h val="0.85719691859634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ниже базового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базовый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Лист1!$C$12:$C$16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68</c:v>
                </c:pt>
                <c:pt idx="3">
                  <c:v>44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Лист1!$D$12:$D$16</c:f>
              <c:numCache>
                <c:formatCode>General</c:formatCode>
                <c:ptCount val="5"/>
                <c:pt idx="0">
                  <c:v>49</c:v>
                </c:pt>
                <c:pt idx="1">
                  <c:v>45</c:v>
                </c:pt>
                <c:pt idx="2">
                  <c:v>7</c:v>
                </c:pt>
                <c:pt idx="3">
                  <c:v>35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Лист1!$E$12:$E$16</c:f>
              <c:numCache>
                <c:formatCode>General</c:formatCode>
                <c:ptCount val="5"/>
                <c:pt idx="0">
                  <c:v>25</c:v>
                </c:pt>
                <c:pt idx="1">
                  <c:v>23</c:v>
                </c:pt>
                <c:pt idx="2">
                  <c:v>0</c:v>
                </c:pt>
                <c:pt idx="3">
                  <c:v>21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Лист1!$F$11</c:f>
              <c:strCache>
                <c:ptCount val="1"/>
                <c:pt idx="0">
                  <c:v>эвристический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гимназия 3</c:v>
                </c:pt>
                <c:pt idx="1">
                  <c:v>гимназия 1</c:v>
                </c:pt>
                <c:pt idx="2">
                  <c:v>школа 7</c:v>
                </c:pt>
                <c:pt idx="3">
                  <c:v>школа 27</c:v>
                </c:pt>
                <c:pt idx="4">
                  <c:v>школа 67</c:v>
                </c:pt>
              </c:strCache>
            </c:strRef>
          </c:cat>
          <c:val>
            <c:numRef>
              <c:f>Лист1!$F$12:$F$16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425120"/>
        <c:axId val="315426296"/>
      </c:barChart>
      <c:catAx>
        <c:axId val="3154251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315426296"/>
        <c:crosses val="autoZero"/>
        <c:auto val="1"/>
        <c:lblAlgn val="ctr"/>
        <c:lblOffset val="100"/>
        <c:noMultiLvlLbl val="0"/>
      </c:catAx>
      <c:valAx>
        <c:axId val="31542629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54251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4FEF0-FBDA-491D-A188-A6394B0ED60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6A2F-0557-420E-87FA-61403B568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(Первая часть музыки без слов. На второй делаем</a:t>
            </a:r>
            <a:r>
              <a:rPr lang="ru-RU" baseline="0" dirty="0" smtClean="0"/>
              <a:t> тише музыку и  говорим ) </a:t>
            </a:r>
            <a:r>
              <a:rPr lang="ru-RU" dirty="0" smtClean="0"/>
              <a:t>Добрый день. Представляем</a:t>
            </a:r>
            <a:r>
              <a:rPr lang="ru-RU" baseline="0" dirty="0" smtClean="0"/>
              <a:t> вашему вниманию проект «</a:t>
            </a:r>
            <a:r>
              <a:rPr lang="ru-RU" b="0" dirty="0" smtClean="0"/>
              <a:t>Механизм управления развитием функциональной грамотности для обеспечения конкурентоспособности ярославского школьника</a:t>
            </a:r>
            <a:r>
              <a:rPr lang="ru-RU" b="0" baseline="0" dirty="0" smtClean="0"/>
              <a:t>» (музыка заканчивается). Красота и гармония фуги обеспечивается перетеканием и повторением мелодии разными голосами. Приобретенная школьниками Функциональная грамотность  позволит им решать задачи разных сфер деятельности на протяжении всей жизни.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1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контроля за эффективностью реализации проекта предусматривается ведение мониторинга хода и полноты выполнения запланированных мероприятий, целевого и эффективного использования ресурсов проекта, соответствия фактических и планируемых результатов реализации проекта.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результаты могут быть использованы для организации профессионального взаимодействия образовательных организаций Ярославской области.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работы могут быть использованы в практике управления образовательными организациями при совершенствовании системы обучения на базе организации.</a:t>
            </a:r>
          </a:p>
          <a:p>
            <a:r>
              <a:rPr lang="ru-RU" dirty="0" smtClean="0"/>
              <a:t>Широкий круг апробации</a:t>
            </a:r>
            <a:r>
              <a:rPr lang="ru-RU" baseline="0" dirty="0" smtClean="0"/>
              <a:t> </a:t>
            </a:r>
            <a:r>
              <a:rPr lang="ru-RU" dirty="0" smtClean="0"/>
              <a:t>позволит: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Повысить мотивацию участников проекта: школьников, педагогов,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Учесть ошибки в применении методик формирования функциональной грамотности;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Вовлечь представителей общественности, социальных партнёров не только в работу по развитию ФГ, но и в управление развитием ОО;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Повысить уровень ФГ</a:t>
            </a:r>
            <a:r>
              <a:rPr lang="ru-RU" baseline="0" dirty="0" smtClean="0"/>
              <a:t> Ярославских школьников, научить их учиться не для школы, а для жизни.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2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проекта Министерства просвещения «Мониторинг формирования функциональной грамотности обучающихся» были разработаны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диагностические задания на основе практики международных исследований качества образования. На сайте «Института стратегии развития образования РФ» размещены задания диагностических работ, а также основные подходы к оценке. В пяти школах гимназиях 3,1, школах 7, 27, 67 в 2019 году были проведены работы по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выявлению уровней функциональной грамотности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Полученные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езультаты на слайде. Школы из 4 районов Ярославля,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том числе из центрального и крайне периферийного районов, показывающие отличных, хорошие и низкие результаты обучения.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итогам совместной работы предполагаем положительную динамику результатов обучения.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7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4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всех компонентов: образовательного пространства, ОО, педагогов и школьников даст положительный эффект, однако, существует ряд дефицитов.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уровне школы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руководителям образовательных организаций Ярославской области еще не доступны механизмы управления развитием функциональной грамотности,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методики оценки функциональной грамотности не учитывают региональный и культурный контекст, в котором проживает и учится конкретный оцениваемый ребенок;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уровне учителя: не все ярославские педагоги достаточно знакомы с методиками формирования и повышения функциональной грамотности.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решение перечисленных проблем требует полноценной проверки в ситуации реальной практики.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9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наш взгляд решить проблему повышения функциональной грамотности школьников возможно: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 системных комплексных изменениях в учебной деятельности учащихся;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переориентации системы образования на новые результаты, связанные с «навыками 21 века» - функциональной грамотностью учащихся и развитием позитивных стратегий поведения в различных ситуациях. Для этого необходим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Поиск управленческих и внедрение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педагогических практик развития функциональной грамотности на уровне ООО.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Создание и внедрение механизма управления развитием функциональной грамотности на уровне основного общего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Оценка динамики  развития функциональной грамотности ярославского школьника.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5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Тиражируемость</a:t>
            </a:r>
            <a:r>
              <a:rPr lang="ru-RU" dirty="0" smtClean="0"/>
              <a:t> проекта будет обеспечена Школами, участницами площадки, школами, заинтересованными и присоединившимися к работе</a:t>
            </a:r>
            <a:r>
              <a:rPr lang="ru-RU" baseline="0" dirty="0" smtClean="0"/>
              <a:t> площадки.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6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Масштабность проекта обеспечивается взаимосвязью</a:t>
            </a:r>
            <a:r>
              <a:rPr lang="ru-RU" baseline="0" dirty="0" smtClean="0"/>
              <a:t> компонентов: содержание, управленческие практики и педагогические практики при взаимодействии и </a:t>
            </a:r>
            <a:r>
              <a:rPr lang="ru-RU" baseline="0" dirty="0" err="1" smtClean="0"/>
              <a:t>взаимообучении</a:t>
            </a:r>
            <a:r>
              <a:rPr lang="ru-RU" baseline="0" dirty="0" smtClean="0"/>
              <a:t> школ-участниц проекта. </a:t>
            </a:r>
          </a:p>
          <a:p>
            <a:r>
              <a:rPr lang="ru-RU" baseline="0" dirty="0" smtClean="0"/>
              <a:t>Управленческие практики буду собраны в кейсы, педагогические практики помогут разработать учебные ситуации разных видов функциональной грамотности, которые будут положены в основу содержания реальных ситуаций для разных учебных предметов и учебных заданий по конкретным ситуациям.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7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Ожидать достаточной функциональной грамотности от ярославского школьника следует в том случае, если его педагог сам в полной мере понимает проблему функциональной грамотности и владеет такими техниками обучения, которые её эффективно развивают. Для этого нами будут разработаны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Реальные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ситуации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региональным и культурным контекстом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видам функциональной грамотности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Комплекты заданий по каждой реальной ситуации.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Учебные ситуации на каждый комплект заданий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Описаны педагогические практики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Описаны управленческие практики по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Вовлечению педагогов в работу по развитию функциональной грамотности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функциональной грамотности педагогов и присвоение ими практик работы по развитию ФГ школьников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Вовлечение всех участников образовательных отношений в управление развитием 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1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материалы, которые будут разработаны в ходе мониторинга формирования функциональной грамотности, после доработки по результатам апробации будут открыты для использования в учебной деятельности любой образовательной организации Ярославской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это:</a:t>
            </a:r>
          </a:p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электронный тренажер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основу которого составят не менее 15 реальных ситуаций, комплекты заданий по каждой ситуации для 5, 7 и 8-9 класса (не менее 20 комплектов в сумме), учебные ситуации для каждого комплекта заданий</a:t>
            </a:r>
            <a:r>
              <a:rPr lang="ru-RU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Сборник педагогических практик с рекомендациями для учителей разных учебных предметов.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Сборник управленческих практик с кейсами управленческих ситуаций.</a:t>
            </a:r>
          </a:p>
          <a:p>
            <a:pPr marL="228600" indent="-228600">
              <a:buNone/>
            </a:pPr>
            <a:r>
              <a:rPr lang="ru-RU" baseline="0" dirty="0" smtClean="0"/>
              <a:t>И т.д.</a:t>
            </a:r>
          </a:p>
          <a:p>
            <a:pPr marL="228600" indent="-228600">
              <a:buNone/>
            </a:pPr>
            <a:r>
              <a:rPr lang="ru-RU" baseline="0" dirty="0" smtClean="0"/>
              <a:t>Субъекты: ученики, учителя, администрация, родители учеников, также получат положительные эффекты от реализации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6A2F-0557-420E-87FA-61403B56809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1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5ED0-666E-48E0-9C28-60B969C14B2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F32F-D16D-4E0E-AED5-5DB0B3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0;&#1088;&#1077;&#1082;&#1090;&#1086;&#1088;\Desktop\&#1085;&#1072;%20&#1079;&#1072;&#1097;&#1080;&#1090;&#1091;\&#1043;%20(mp3cut.net)%20(3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09278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Механизм управления развитием функциональной грамотности для обеспечения конкурентоспособности ярославского 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760640" cy="1032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 smtClean="0"/>
              <a:t>ФуГа</a:t>
            </a:r>
            <a:r>
              <a:rPr lang="ru-RU" dirty="0" smtClean="0"/>
              <a:t> - </a:t>
            </a:r>
            <a:r>
              <a:rPr lang="ru-RU" sz="2000" dirty="0" smtClean="0"/>
              <a:t>форма полифонической музыки, где мелодическая линия многоголосого произведения «перебегает» из одного его голоса в другой.</a:t>
            </a:r>
            <a:endParaRPr lang="ru-RU" dirty="0"/>
          </a:p>
        </p:txBody>
      </p:sp>
      <p:pic>
        <p:nvPicPr>
          <p:cNvPr id="7" name="Г (mp3cut.net) (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55576" y="548680"/>
            <a:ext cx="7992888" cy="3960440"/>
            <a:chOff x="755576" y="548680"/>
            <a:chExt cx="7992888" cy="3960440"/>
          </a:xfrm>
        </p:grpSpPr>
        <p:sp>
          <p:nvSpPr>
            <p:cNvPr id="8" name="Выноска 3 7"/>
            <p:cNvSpPr/>
            <p:nvPr/>
          </p:nvSpPr>
          <p:spPr>
            <a:xfrm>
              <a:off x="755576" y="548680"/>
              <a:ext cx="7992888" cy="3960440"/>
            </a:xfrm>
            <a:prstGeom prst="borderCallout3">
              <a:avLst>
                <a:gd name="adj1" fmla="val 45661"/>
                <a:gd name="adj2" fmla="val -1593"/>
                <a:gd name="adj3" fmla="val 45661"/>
                <a:gd name="adj4" fmla="val -6189"/>
                <a:gd name="adj5" fmla="val 105982"/>
                <a:gd name="adj6" fmla="val -5809"/>
                <a:gd name="adj7" fmla="val 133221"/>
                <a:gd name="adj8" fmla="val 30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592" y="1268760"/>
              <a:ext cx="782470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Функциональная Грамотность</a:t>
              </a:r>
              <a:r>
                <a:rPr lang="ru-RU" sz="2400" dirty="0" smtClean="0"/>
                <a:t> </a:t>
              </a:r>
              <a:r>
                <a:rPr lang="ru-RU" sz="2000" dirty="0" smtClean="0"/>
                <a:t>- </a:t>
              </a:r>
              <a:r>
                <a:rPr lang="ru-RU" sz="2400" dirty="0" smtClean="0"/>
                <a:t>способность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  </a:r>
              <a:endParaRPr lang="ru-RU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ch85.minsk.edu.by/be/sm.aspx?guid=44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135437" cy="2145299"/>
          </a:xfrm>
          <a:prstGeom prst="rect">
            <a:avLst/>
          </a:prstGeom>
          <a:noFill/>
        </p:spPr>
      </p:pic>
      <p:pic>
        <p:nvPicPr>
          <p:cNvPr id="23558" name="Picture 6" descr="https://osvitanova.com.ua/ckeditor_assets/pictures/4621/content_parent-con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666228" cy="17670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589240"/>
            <a:ext cx="1813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Кадры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5517232"/>
            <a:ext cx="1464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Связи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5589240"/>
            <a:ext cx="2558714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/>
              <a:t>Ярославские </a:t>
            </a:r>
          </a:p>
          <a:p>
            <a:pPr>
              <a:lnSpc>
                <a:spcPts val="3000"/>
              </a:lnSpc>
            </a:pPr>
            <a:r>
              <a:rPr lang="ru-RU" sz="3200" b="1" dirty="0" smtClean="0"/>
              <a:t>школьники</a:t>
            </a:r>
            <a:endParaRPr lang="ru-RU" sz="3200" b="1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471" y="188640"/>
            <a:ext cx="4994529" cy="25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32050">
            <a:off x="90562" y="1063641"/>
            <a:ext cx="4283968" cy="12687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Управляемость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реалистичность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87624" y="6669360"/>
            <a:ext cx="64807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187624" y="6309320"/>
            <a:ext cx="0" cy="3600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27984" y="6309320"/>
            <a:ext cx="0" cy="3600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668344" y="6309320"/>
            <a:ext cx="0" cy="3600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hesr.ugramuseum.ru/base/exhibit/03/korepanova/2/s/khm_8604_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358559" cy="110949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996952"/>
            <a:ext cx="1397743" cy="18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81553">
            <a:off x="6902313" y="3199507"/>
            <a:ext cx="604554" cy="90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451463">
            <a:off x="7467552" y="3859738"/>
            <a:ext cx="637744" cy="10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442876"/>
                </a:solidFill>
              </a:rPr>
              <a:t>Исполнители проекта:</a:t>
            </a:r>
          </a:p>
          <a:p>
            <a:pPr>
              <a:buNone/>
            </a:pPr>
            <a:r>
              <a:rPr lang="ru-RU" b="1" dirty="0" smtClean="0">
                <a:solidFill>
                  <a:srgbClr val="442876"/>
                </a:solidFill>
              </a:rPr>
              <a:t>Гимназия № 3 – директор </a:t>
            </a:r>
            <a:r>
              <a:rPr lang="ru-RU" b="1" dirty="0" err="1" smtClean="0">
                <a:solidFill>
                  <a:srgbClr val="442876"/>
                </a:solidFill>
              </a:rPr>
              <a:t>Табунова</a:t>
            </a:r>
            <a:r>
              <a:rPr lang="ru-RU" b="1" dirty="0" smtClean="0">
                <a:solidFill>
                  <a:srgbClr val="442876"/>
                </a:solidFill>
              </a:rPr>
              <a:t> Т.А.</a:t>
            </a:r>
          </a:p>
          <a:p>
            <a:pPr>
              <a:buNone/>
            </a:pPr>
            <a:r>
              <a:rPr lang="ru-RU" b="1" dirty="0" smtClean="0">
                <a:solidFill>
                  <a:srgbClr val="442876"/>
                </a:solidFill>
              </a:rPr>
              <a:t>Гимназия № 1 – директор Бойчук Н.В.</a:t>
            </a:r>
          </a:p>
          <a:p>
            <a:pPr>
              <a:buNone/>
            </a:pPr>
            <a:r>
              <a:rPr lang="ru-RU" b="1" dirty="0" smtClean="0">
                <a:solidFill>
                  <a:srgbClr val="442876"/>
                </a:solidFill>
              </a:rPr>
              <a:t>Школа № 7 – директор Быкова Е.М.</a:t>
            </a:r>
          </a:p>
          <a:p>
            <a:pPr>
              <a:buNone/>
            </a:pPr>
            <a:r>
              <a:rPr lang="ru-RU" b="1" dirty="0" smtClean="0">
                <a:solidFill>
                  <a:srgbClr val="442876"/>
                </a:solidFill>
              </a:rPr>
              <a:t>Школа № 67 – директор Дроздова Н.Ю.</a:t>
            </a:r>
            <a:endParaRPr lang="ru-RU" b="1" dirty="0">
              <a:solidFill>
                <a:srgbClr val="442876"/>
              </a:solidFill>
            </a:endParaRPr>
          </a:p>
        </p:txBody>
      </p:sp>
      <p:pic>
        <p:nvPicPr>
          <p:cNvPr id="1026" name="Picture 2" descr="C:\Users\Директор\Downloads\бане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215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проекта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42984"/>
          <a:ext cx="87129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4841776"/>
          <a:ext cx="87129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568" y="2132856"/>
            <a:ext cx="172819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Настоящее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5013176"/>
            <a:ext cx="172819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Будущее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data:image/png;base64,iVBORw0KGgoAAAANSUhEUgAAAuIAAALGCAYAAAAA3vQfAAAgAElEQVR4Xu3WMQ0AAAgEMfBvGhfcUgx80jDcjiNAgAABAgQIECBA4F1g3xcNEiBAgAABAgQIECAwQtwT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Er1ZfoAAAlcSURBV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HDFdALHlrA0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png;base64,iVBORw0KGgoAAAANSUhEUgAAAuIAAALGCAYAAAAA3vQfAAAgAElEQVR4Xu3WMQ0AAAgEMfBvGhfcUgx80jDcjiNAgAABAgQIECBA4F1g3xcNEiBAgAABAgQIECAwQtwT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Er1ZfoAAAlcSURBV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HDFdALHlrA0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AutoShape 23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AutoShape 29" descr="http://e.bsu.ru/pluginfile.php/58130/course/overviewfiles/cartoo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0" y="4437112"/>
            <a:ext cx="9144000" cy="2664296"/>
            <a:chOff x="0" y="4437112"/>
            <a:chExt cx="9144000" cy="266429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4437112"/>
              <a:ext cx="9144000" cy="2664296"/>
              <a:chOff x="0" y="4437112"/>
              <a:chExt cx="9144000" cy="2664296"/>
            </a:xfrm>
          </p:grpSpPr>
          <p:sp>
            <p:nvSpPr>
              <p:cNvPr id="5" name="Облако 4"/>
              <p:cNvSpPr/>
              <p:nvPr/>
            </p:nvSpPr>
            <p:spPr>
              <a:xfrm>
                <a:off x="0" y="4437112"/>
                <a:ext cx="9144000" cy="2664296"/>
              </a:xfrm>
              <a:prstGeom prst="cloud">
                <a:avLst/>
              </a:prstGeom>
              <a:solidFill>
                <a:srgbClr val="006BB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4725144"/>
                <a:ext cx="5328592" cy="213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Прямоугольник 28"/>
            <p:cNvSpPr/>
            <p:nvPr/>
          </p:nvSpPr>
          <p:spPr>
            <a:xfrm rot="20601166">
              <a:off x="32740" y="5107574"/>
              <a:ext cx="32761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Пространство</a:t>
              </a:r>
              <a:endPara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Актуальность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8819" y="1556792"/>
            <a:ext cx="6199365" cy="1872208"/>
            <a:chOff x="28819" y="1556792"/>
            <a:chExt cx="6199365" cy="187220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95536" y="1556792"/>
              <a:ext cx="5832648" cy="1872208"/>
            </a:xfrm>
            <a:prstGeom prst="cloudCallout">
              <a:avLst>
                <a:gd name="adj1" fmla="val 52653"/>
                <a:gd name="adj2" fmla="val 77046"/>
              </a:avLst>
            </a:prstGeom>
            <a:solidFill>
              <a:srgbClr val="ABDB7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21307538">
              <a:off x="28819" y="1790378"/>
              <a:ext cx="21409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/>
                  <a:solidFill>
                    <a:srgbClr val="4C5F27"/>
                  </a:solidFill>
                  <a:effectLst/>
                </a:rPr>
                <a:t>Учитель</a:t>
              </a:r>
              <a:endParaRPr lang="ru-RU" sz="4400" b="1" cap="none" spc="0" dirty="0">
                <a:ln/>
                <a:solidFill>
                  <a:srgbClr val="4C5F27"/>
                </a:solidFill>
                <a:effectLst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1844824"/>
              <a:ext cx="1922376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7" name="Группа 36"/>
          <p:cNvGrpSpPr/>
          <p:nvPr/>
        </p:nvGrpSpPr>
        <p:grpSpPr>
          <a:xfrm>
            <a:off x="4536318" y="332656"/>
            <a:ext cx="4346849" cy="1873233"/>
            <a:chOff x="4536318" y="332656"/>
            <a:chExt cx="4346849" cy="1873233"/>
          </a:xfrm>
        </p:grpSpPr>
        <p:sp>
          <p:nvSpPr>
            <p:cNvPr id="24" name="Выноска-облако 23"/>
            <p:cNvSpPr/>
            <p:nvPr/>
          </p:nvSpPr>
          <p:spPr>
            <a:xfrm flipH="1">
              <a:off x="4716016" y="332656"/>
              <a:ext cx="4167151" cy="1873233"/>
            </a:xfrm>
            <a:prstGeom prst="cloudCallout">
              <a:avLst>
                <a:gd name="adj1" fmla="val 64105"/>
                <a:gd name="adj2" fmla="val 7609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648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Picture 37" descr="https://ds05.infourok.ru/uploads/ex/0481/00045dc8-2f1e1b50/1/hello_html_415337c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620688"/>
              <a:ext cx="1445811" cy="1296468"/>
            </a:xfrm>
            <a:prstGeom prst="rect">
              <a:avLst/>
            </a:prstGeom>
            <a:noFill/>
          </p:spPr>
        </p:pic>
        <p:sp>
          <p:nvSpPr>
            <p:cNvPr id="36" name="Прямоугольник 35"/>
            <p:cNvSpPr/>
            <p:nvPr/>
          </p:nvSpPr>
          <p:spPr>
            <a:xfrm rot="21303027">
              <a:off x="4536318" y="370699"/>
              <a:ext cx="2592288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Ярославский ученик</a:t>
              </a:r>
              <a:endPara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187624" y="3068960"/>
            <a:ext cx="6633120" cy="1944216"/>
            <a:chOff x="1187624" y="3068960"/>
            <a:chExt cx="6633120" cy="194421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187624" y="3068960"/>
              <a:ext cx="6633120" cy="1944216"/>
              <a:chOff x="1187624" y="3068960"/>
              <a:chExt cx="6633120" cy="1944216"/>
            </a:xfrm>
          </p:grpSpPr>
          <p:sp>
            <p:nvSpPr>
              <p:cNvPr id="21" name="Выноска-облако 20"/>
              <p:cNvSpPr/>
              <p:nvPr/>
            </p:nvSpPr>
            <p:spPr>
              <a:xfrm>
                <a:off x="1187624" y="3068960"/>
                <a:ext cx="6633120" cy="1944216"/>
              </a:xfrm>
              <a:prstGeom prst="cloudCallout">
                <a:avLst>
                  <a:gd name="adj1" fmla="val 46858"/>
                  <a:gd name="adj2" fmla="val 851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602771">
                <a:off x="4764711" y="3716033"/>
                <a:ext cx="170192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Школа</a:t>
                </a:r>
                <a:endParaRPr lang="ru-RU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0" y="3429000"/>
              <a:ext cx="1800200" cy="117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data:image/png;base64,iVBORw0KGgoAAAANSUhEUgAAAuIAAALGCAYAAAAA3vQfAAAgAElEQVR4Xu3WMQ0AAAgEMfBvGhfcUgx80jDcjiNAgAABAgQIECBA4F1g3xcNEiBAgAABAgQIECAwQtwT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Er1ZfoAAAlcSURBV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HDFdALHlrA0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png;base64,iVBORw0KGgoAAAANSUhEUgAAAuIAAALGCAYAAAAA3vQfAAAgAElEQVR4Xu3WMQ0AAAgEMfBvGhfcUgx80jDcjiNAgAABAgQIECBA4F1g3xcNEiBAgAABAgQIECAwQtwT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Er1ZfoAAAlcSURBV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CDE/QABAgQIECBAgACBQECIB+gmCRAgQIAAAQIECAhxP0CAAAECBAgQIEAgEBDiAbpJAgQIECBAgAABAkLcDxAgQIAAAQIECBAIBIR4gG6SAAECBAgQIECAgBD3AwQIECBAgAABAgQCASEeoJskQIAAAQIECBAgIMT9AAECBAgQIECAAIFAQIgH6CYJECBAgAABAgQICHE/QIAAAQIECBAgQCAQEOIBukkCBAgQIECAAAECQtwPECBAgAABAgQIEAgEhHiAbpIAAQIECBAgQICAEPcDBAgQIECAAAECBAIBIR6gmyRAgAABAgQIECAgxP0AAQIECBAgQIAAgUBAiAfoJgkQIECAAAECBAgIcT9AgAABAgQIECBAIBAQ4gG6SQIECBAgQIAAAQJC3A8QIECAAAECBAgQCASEeIBukgABAgQIECBAgIAQ9wMECBAgQIAAAQIEAgEhHqCbJECAAAECBAgQIHDFdALHlrA0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AutoShape 23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https://avatars.mds.yandex.net/get-zen_doc/236854/pub_5bf54e75bf9a1400af48ad4d_5c07bc9381ae5000a9d1710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AutoShape 29" descr="http://e.bsu.ru/pluginfile.php/58130/course/overviewfiles/cartoo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1"/>
          <p:cNvGrpSpPr/>
          <p:nvPr/>
        </p:nvGrpSpPr>
        <p:grpSpPr>
          <a:xfrm>
            <a:off x="0" y="4437112"/>
            <a:ext cx="9144000" cy="2664296"/>
            <a:chOff x="0" y="4437112"/>
            <a:chExt cx="9144000" cy="2664296"/>
          </a:xfrm>
        </p:grpSpPr>
        <p:grpSp>
          <p:nvGrpSpPr>
            <p:cNvPr id="4" name="Группа 5"/>
            <p:cNvGrpSpPr/>
            <p:nvPr/>
          </p:nvGrpSpPr>
          <p:grpSpPr>
            <a:xfrm>
              <a:off x="0" y="4437112"/>
              <a:ext cx="9144000" cy="2664296"/>
              <a:chOff x="0" y="4437112"/>
              <a:chExt cx="9144000" cy="2664296"/>
            </a:xfrm>
          </p:grpSpPr>
          <p:sp>
            <p:nvSpPr>
              <p:cNvPr id="5" name="Облако 4"/>
              <p:cNvSpPr/>
              <p:nvPr/>
            </p:nvSpPr>
            <p:spPr>
              <a:xfrm>
                <a:off x="0" y="4437112"/>
                <a:ext cx="9144000" cy="2664296"/>
              </a:xfrm>
              <a:prstGeom prst="cloud">
                <a:avLst/>
              </a:prstGeom>
              <a:solidFill>
                <a:srgbClr val="006BB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4725144"/>
                <a:ext cx="5328592" cy="213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Прямоугольник 28"/>
            <p:cNvSpPr/>
            <p:nvPr/>
          </p:nvSpPr>
          <p:spPr>
            <a:xfrm rot="20601166">
              <a:off x="32740" y="5107574"/>
              <a:ext cx="32761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Пространство</a:t>
              </a:r>
              <a:endPara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05664" cy="1143000"/>
          </a:xfrm>
        </p:spPr>
        <p:txBody>
          <a:bodyPr/>
          <a:lstStyle/>
          <a:p>
            <a:pPr algn="l"/>
            <a:r>
              <a:rPr lang="ru-RU" b="1" dirty="0" err="1" smtClean="0"/>
              <a:t>Инновационность</a:t>
            </a:r>
            <a:endParaRPr lang="ru-RU" dirty="0"/>
          </a:p>
        </p:txBody>
      </p:sp>
      <p:grpSp>
        <p:nvGrpSpPr>
          <p:cNvPr id="6" name="Группа 30"/>
          <p:cNvGrpSpPr/>
          <p:nvPr/>
        </p:nvGrpSpPr>
        <p:grpSpPr>
          <a:xfrm>
            <a:off x="1187624" y="3068960"/>
            <a:ext cx="6633120" cy="1944216"/>
            <a:chOff x="1187624" y="3068960"/>
            <a:chExt cx="6633120" cy="1944216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1187624" y="3068960"/>
              <a:ext cx="6633120" cy="1944216"/>
            </a:xfrm>
            <a:prstGeom prst="cloudCallout">
              <a:avLst>
                <a:gd name="adj1" fmla="val 46858"/>
                <a:gd name="adj2" fmla="val 8515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602771">
              <a:off x="4764711" y="3716033"/>
              <a:ext cx="17019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Школа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" name="Группа 34"/>
          <p:cNvGrpSpPr/>
          <p:nvPr/>
        </p:nvGrpSpPr>
        <p:grpSpPr>
          <a:xfrm>
            <a:off x="28819" y="1556792"/>
            <a:ext cx="6199365" cy="1872208"/>
            <a:chOff x="28819" y="1556792"/>
            <a:chExt cx="6199365" cy="187220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95536" y="1556792"/>
              <a:ext cx="5832648" cy="1872208"/>
            </a:xfrm>
            <a:prstGeom prst="cloudCallout">
              <a:avLst>
                <a:gd name="adj1" fmla="val 52653"/>
                <a:gd name="adj2" fmla="val 77046"/>
              </a:avLst>
            </a:prstGeom>
            <a:solidFill>
              <a:srgbClr val="ABDB7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21307538">
              <a:off x="28819" y="1790378"/>
              <a:ext cx="21409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/>
                  <a:solidFill>
                    <a:srgbClr val="4C5F27"/>
                  </a:solidFill>
                  <a:effectLst/>
                </a:rPr>
                <a:t>Учитель</a:t>
              </a:r>
              <a:endParaRPr lang="ru-RU" sz="4400" b="1" cap="none" spc="0" dirty="0">
                <a:ln/>
                <a:solidFill>
                  <a:srgbClr val="4C5F27"/>
                </a:solidFill>
                <a:effectLst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1844824"/>
              <a:ext cx="1922376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Группа 36"/>
          <p:cNvGrpSpPr/>
          <p:nvPr/>
        </p:nvGrpSpPr>
        <p:grpSpPr>
          <a:xfrm>
            <a:off x="4536318" y="332656"/>
            <a:ext cx="4346849" cy="1873233"/>
            <a:chOff x="4536318" y="332656"/>
            <a:chExt cx="4346849" cy="1873233"/>
          </a:xfrm>
        </p:grpSpPr>
        <p:sp>
          <p:nvSpPr>
            <p:cNvPr id="24" name="Выноска-облако 23"/>
            <p:cNvSpPr/>
            <p:nvPr/>
          </p:nvSpPr>
          <p:spPr>
            <a:xfrm flipH="1">
              <a:off x="4716016" y="332656"/>
              <a:ext cx="4167151" cy="1873233"/>
            </a:xfrm>
            <a:prstGeom prst="cloudCallout">
              <a:avLst>
                <a:gd name="adj1" fmla="val 64105"/>
                <a:gd name="adj2" fmla="val 7609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648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Picture 37" descr="https://ds05.infourok.ru/uploads/ex/0481/00045dc8-2f1e1b50/1/hello_html_415337c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620688"/>
              <a:ext cx="1445811" cy="1296468"/>
            </a:xfrm>
            <a:prstGeom prst="rect">
              <a:avLst/>
            </a:prstGeom>
            <a:noFill/>
          </p:spPr>
        </p:pic>
        <p:sp>
          <p:nvSpPr>
            <p:cNvPr id="36" name="Прямоугольник 35"/>
            <p:cNvSpPr/>
            <p:nvPr/>
          </p:nvSpPr>
          <p:spPr>
            <a:xfrm rot="21303027">
              <a:off x="4536318" y="370699"/>
              <a:ext cx="2592288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Ярославский ученик</a:t>
              </a:r>
              <a:endPara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27" name="Picture 3" descr="C:\Users\House\Downloads\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060848"/>
            <a:ext cx="941090" cy="941090"/>
          </a:xfrm>
          <a:prstGeom prst="rect">
            <a:avLst/>
          </a:prstGeom>
          <a:noFill/>
        </p:spPr>
      </p:pic>
      <p:pic>
        <p:nvPicPr>
          <p:cNvPr id="28" name="Picture 3" descr="C:\Users\House\Downloads\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429000"/>
            <a:ext cx="941090" cy="94109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724128" y="126876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96336" y="256490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2907" y="3429001"/>
            <a:ext cx="176258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Штриховая стрелка вправо 29"/>
          <p:cNvSpPr/>
          <p:nvPr/>
        </p:nvSpPr>
        <p:spPr>
          <a:xfrm rot="18951071">
            <a:off x="-170126" y="2977154"/>
            <a:ext cx="7209494" cy="1092717"/>
          </a:xfrm>
          <a:prstGeom prst="stripedRightArrow">
            <a:avLst>
              <a:gd name="adj1" fmla="val 26166"/>
              <a:gd name="adj2" fmla="val 214522"/>
            </a:avLst>
          </a:prstGeom>
          <a:noFill/>
          <a:ln w="66675" cmpd="tri">
            <a:solidFill>
              <a:srgbClr val="C0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Разработать механизм управления развитием функциональной грамотности ярославского школьника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2"/>
          <p:cNvGrpSpPr/>
          <p:nvPr/>
        </p:nvGrpSpPr>
        <p:grpSpPr>
          <a:xfrm>
            <a:off x="251520" y="1196752"/>
            <a:ext cx="8892480" cy="2880320"/>
            <a:chOff x="1259632" y="3140968"/>
            <a:chExt cx="6633120" cy="1944216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1259632" y="3140968"/>
              <a:ext cx="6633120" cy="1944216"/>
            </a:xfrm>
            <a:prstGeom prst="cloudCallout">
              <a:avLst>
                <a:gd name="adj1" fmla="val 46858"/>
                <a:gd name="adj2" fmla="val 8515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96129" y="3376632"/>
              <a:ext cx="3588588" cy="8933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Школа, администрация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Тиражируемость</a:t>
            </a:r>
            <a:endParaRPr lang="ru-RU" b="1" dirty="0"/>
          </a:p>
        </p:txBody>
      </p:sp>
      <p:grpSp>
        <p:nvGrpSpPr>
          <p:cNvPr id="4" name="Группа 31"/>
          <p:cNvGrpSpPr/>
          <p:nvPr/>
        </p:nvGrpSpPr>
        <p:grpSpPr>
          <a:xfrm>
            <a:off x="0" y="3645024"/>
            <a:ext cx="9144001" cy="3528392"/>
            <a:chOff x="0" y="4437112"/>
            <a:chExt cx="9144000" cy="2664296"/>
          </a:xfrm>
        </p:grpSpPr>
        <p:grpSp>
          <p:nvGrpSpPr>
            <p:cNvPr id="5" name="Группа 5"/>
            <p:cNvGrpSpPr/>
            <p:nvPr/>
          </p:nvGrpSpPr>
          <p:grpSpPr>
            <a:xfrm>
              <a:off x="0" y="4437112"/>
              <a:ext cx="9144000" cy="2664296"/>
              <a:chOff x="0" y="4437112"/>
              <a:chExt cx="9144000" cy="2664296"/>
            </a:xfrm>
          </p:grpSpPr>
          <p:sp>
            <p:nvSpPr>
              <p:cNvPr id="7" name="Облако 6"/>
              <p:cNvSpPr/>
              <p:nvPr/>
            </p:nvSpPr>
            <p:spPr>
              <a:xfrm>
                <a:off x="0" y="4437112"/>
                <a:ext cx="9144000" cy="2664296"/>
              </a:xfrm>
              <a:prstGeom prst="cloud">
                <a:avLst/>
              </a:prstGeom>
              <a:solidFill>
                <a:srgbClr val="006BB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4725144"/>
                <a:ext cx="5328592" cy="213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5175847" y="4872099"/>
              <a:ext cx="32761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Пространство</a:t>
              </a:r>
              <a:endPara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51959"/>
            <a:ext cx="2808312" cy="18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альтернативный процесс 20"/>
          <p:cNvSpPr/>
          <p:nvPr/>
        </p:nvSpPr>
        <p:spPr>
          <a:xfrm>
            <a:off x="323528" y="1196752"/>
            <a:ext cx="8568952" cy="5661248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Масштабность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720588" y="3176972"/>
            <a:ext cx="3960440" cy="1152128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5688124" y="2960948"/>
            <a:ext cx="4248472" cy="1152128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практики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44" y="5517232"/>
            <a:ext cx="4464496" cy="1152128"/>
          </a:xfrm>
          <a:prstGeom prst="round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Управленческие практики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14612" y="1643050"/>
            <a:ext cx="3643338" cy="35850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3438" y="3714752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57554" y="3786190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29190" y="2428868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28926" y="2428868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6012160" y="3284984"/>
            <a:ext cx="12241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400000">
            <a:off x="4103948" y="5049180"/>
            <a:ext cx="72008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1835696" y="3356992"/>
            <a:ext cx="12241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верх 25"/>
          <p:cNvSpPr/>
          <p:nvPr/>
        </p:nvSpPr>
        <p:spPr>
          <a:xfrm>
            <a:off x="6732240" y="5589240"/>
            <a:ext cx="1080120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верх 26"/>
          <p:cNvSpPr/>
          <p:nvPr/>
        </p:nvSpPr>
        <p:spPr>
          <a:xfrm flipH="1">
            <a:off x="1259632" y="5589240"/>
            <a:ext cx="1008112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1714488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МСО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альтернативный процесс 20"/>
          <p:cNvSpPr/>
          <p:nvPr/>
        </p:nvSpPr>
        <p:spPr>
          <a:xfrm>
            <a:off x="323528" y="1196752"/>
            <a:ext cx="8568952" cy="5661248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всех участников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образователь-ной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деятельности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функциона-льной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грамотностиучителей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720588" y="3176972"/>
            <a:ext cx="3960440" cy="1152128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5688124" y="2960948"/>
            <a:ext cx="4248472" cy="1152128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практики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44" y="5517232"/>
            <a:ext cx="4464496" cy="1152128"/>
          </a:xfrm>
          <a:prstGeom prst="round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Управленческие практики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Двойная стрелка влево/вверх 25"/>
          <p:cNvSpPr/>
          <p:nvPr/>
        </p:nvSpPr>
        <p:spPr>
          <a:xfrm>
            <a:off x="6732240" y="5589240"/>
            <a:ext cx="1080120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верх 26"/>
          <p:cNvSpPr/>
          <p:nvPr/>
        </p:nvSpPr>
        <p:spPr>
          <a:xfrm flipH="1">
            <a:off x="1259632" y="5589240"/>
            <a:ext cx="1008112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персонала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Управлен-ческие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ческие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ситуации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Комплекты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52320" y="0"/>
            <a:ext cx="1691680" cy="13407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Реальные ситуации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-0.04931 -0.00463 -0.09862 -0.00902 -0.13629 0.0507 C -0.17396 0.11042 -0.20886 0.2676 -0.22587 0.3588 C -0.24289 0.45 -0.23594 0.55811 -0.23802 0.5979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389 C -0.08542 -0.01575 -0.17622 -0.0176 -0.24636 0.08495 C -0.3165 0.1875 -0.38716 0.51597 -0.41528 0.6020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9 -0.00718 C -0.06875 0.01226 -0.1783 0.03194 -0.25417 0.05717 C -0.33004 0.0824 -0.35869 0.05439 -0.41441 0.14444 C -0.47014 0.23449 -0.55955 0.52175 -0.58855 0.5972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-0.04815 C -0.05921 -0.07292 -0.13021 -0.09769 -0.16737 -0.02061 C -0.20452 0.05648 -0.20313 0.34097 -0.21059 0.4138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1459 C -0.00747 -0.04769 -0.05764 -0.08079 -0.14844 -0.00764 C -0.23924 0.0655 -0.44306 0.35254 -0.50191 0.4245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2338 C 0.00243 -0.04676 -0.03455 -0.07014 -0.14323 -0.01413 C -0.25191 0.04189 -0.53403 0.25787 -0.61216 0.31226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-0.04098 C 0.02204 -0.05556 -0.02952 -0.07014 -0.10053 -0.01112 C -0.17153 0.04791 -0.31025 0.25902 -0.35226 0.31296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6436 C -0.04896 -0.07269 -0.12136 -0.08079 -0.20782 -0.04051 C -0.2941 4.81481E-6 -0.44636 0.14282 -0.4941 0.17962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Продукты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Электронный тренажер</a:t>
            </a:r>
          </a:p>
          <a:p>
            <a:r>
              <a:rPr lang="ru-RU" dirty="0" smtClean="0"/>
              <a:t>Сборник с описанием педагогических практик</a:t>
            </a:r>
          </a:p>
          <a:p>
            <a:r>
              <a:rPr lang="ru-RU" dirty="0" smtClean="0"/>
              <a:t>Сборник с описанием управленческих       практик</a:t>
            </a:r>
          </a:p>
          <a:p>
            <a:r>
              <a:rPr lang="ru-RU" dirty="0" smtClean="0"/>
              <a:t>Статьи, материалы выступлений                                   на конференциях,                                                    педсоветах,                                                           семинарах</a:t>
            </a:r>
          </a:p>
          <a:p>
            <a:endParaRPr lang="ru-RU" dirty="0"/>
          </a:p>
        </p:txBody>
      </p:sp>
      <p:pic>
        <p:nvPicPr>
          <p:cNvPr id="18434" name="Picture 2" descr="https://3.bp.blogspot.com/-G9cl_23kCbE/WixyT32AmGI/AAAAAAAABNg/0TnVlAGyt7E_kZRyCPPOR141Rryux7_nwCEwYBhgL/s1600/assets-how-to-en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07497" y="0"/>
            <a:ext cx="4536503" cy="2121291"/>
          </a:xfrm>
          <a:prstGeom prst="rect">
            <a:avLst/>
          </a:prstGeom>
          <a:noFill/>
        </p:spPr>
      </p:pic>
      <p:sp>
        <p:nvSpPr>
          <p:cNvPr id="5" name="Прямоугольный треугольник 4"/>
          <p:cNvSpPr/>
          <p:nvPr/>
        </p:nvSpPr>
        <p:spPr>
          <a:xfrm flipH="1">
            <a:off x="1475656" y="2492896"/>
            <a:ext cx="7668344" cy="43651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Тренажер «</a:t>
            </a:r>
            <a:r>
              <a:rPr lang="ru-RU" dirty="0" err="1" smtClean="0"/>
              <a:t>ФуГа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6444208" y="2645296"/>
            <a:ext cx="2664296" cy="1503784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Для субъектов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8024" y="5166320"/>
            <a:ext cx="45947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Развитие функциональной грамотности участников образовательной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9584" y="4437112"/>
            <a:ext cx="37444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Укрепление  связей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800" y="6291064"/>
            <a:ext cx="6228184" cy="73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Вовлечение представителей общественности в управление развитием 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945</Words>
  <Application>Microsoft Office PowerPoint</Application>
  <PresentationFormat>Экран (4:3)</PresentationFormat>
  <Paragraphs>117</Paragraphs>
  <Slides>11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Механизм управления развитием функциональной грамотности для обеспечения конкурентоспособности ярославского школьника </vt:lpstr>
      <vt:lpstr>Актуальность проекта</vt:lpstr>
      <vt:lpstr>Актуальность</vt:lpstr>
      <vt:lpstr>Инновационность</vt:lpstr>
      <vt:lpstr>Цель</vt:lpstr>
      <vt:lpstr>Тиражируемость</vt:lpstr>
      <vt:lpstr>Масштабность</vt:lpstr>
      <vt:lpstr>Ожидаемые результаты</vt:lpstr>
      <vt:lpstr>Продукты</vt:lpstr>
      <vt:lpstr>Управляемость  и реалистичность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ФУГа</dc:title>
  <dc:creator>House</dc:creator>
  <cp:lastModifiedBy>Сергей Дроздов</cp:lastModifiedBy>
  <cp:revision>91</cp:revision>
  <dcterms:created xsi:type="dcterms:W3CDTF">2020-02-19T18:11:19Z</dcterms:created>
  <dcterms:modified xsi:type="dcterms:W3CDTF">2020-12-22T17:34:40Z</dcterms:modified>
</cp:coreProperties>
</file>