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29.08.2017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29.08.2017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29.08.2017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29.08.2017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29.08.2017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29.08.2017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WordArt 4"/>
          <p:cNvSpPr>
            <a:spLocks noChangeArrowheads="1" noChangeShapeType="1" noTextEdit="1"/>
          </p:cNvSpPr>
          <p:nvPr/>
        </p:nvSpPr>
        <p:spPr bwMode="auto">
          <a:xfrm>
            <a:off x="179388" y="1989138"/>
            <a:ext cx="8629650" cy="297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9600" b="1" i="1" kern="10" dirty="0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Золотое </a:t>
            </a:r>
            <a:r>
              <a:rPr lang="ru-RU" sz="9600" b="1" i="1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кольцо </a:t>
            </a:r>
          </a:p>
          <a:p>
            <a:pPr algn="ctr"/>
            <a:r>
              <a:rPr lang="ru-RU" sz="9600" b="1" i="1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России</a:t>
            </a: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950913" y="2762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6191250" y="1643063"/>
            <a:ext cx="2952750" cy="69215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b="1">
                <a:latin typeface="Georgia" pitchFamily="18" charset="0"/>
              </a:rPr>
              <a:t>Кремль</a:t>
            </a:r>
          </a:p>
        </p:txBody>
      </p:sp>
      <p:pic>
        <p:nvPicPr>
          <p:cNvPr id="4" name="Picture 4" descr="0000118060-previe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500174"/>
            <a:ext cx="3446966" cy="500063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26627" name="Прямоугольник 4"/>
          <p:cNvSpPr>
            <a:spLocks noChangeArrowheads="1"/>
          </p:cNvSpPr>
          <p:nvPr/>
        </p:nvSpPr>
        <p:spPr bwMode="auto">
          <a:xfrm>
            <a:off x="285750" y="142875"/>
            <a:ext cx="350043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Georgia" pitchFamily="18" charset="0"/>
              </a:rPr>
              <a:t>Архитектурный музей заповедник Кремля </a:t>
            </a:r>
            <a:endParaRPr lang="ru-RU" sz="2400">
              <a:latin typeface="Arial" charset="0"/>
            </a:endParaRPr>
          </a:p>
        </p:txBody>
      </p:sp>
      <p:pic>
        <p:nvPicPr>
          <p:cNvPr id="7" name="Рисунок 6" descr="0_c65a_2d1c95b_orig.jpe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929058" y="2357430"/>
            <a:ext cx="4903546" cy="3735123"/>
          </a:xfrm>
          <a:prstGeom prst="roundRect">
            <a:avLst>
              <a:gd name="adj" fmla="val 894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8" name="Рисунок 7" descr="finift_1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000760" y="142852"/>
            <a:ext cx="2928938" cy="201968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Rectangle 5"/>
          <p:cNvSpPr txBox="1">
            <a:spLocks noChangeArrowheads="1"/>
          </p:cNvSpPr>
          <p:nvPr/>
        </p:nvSpPr>
        <p:spPr bwMode="auto">
          <a:xfrm>
            <a:off x="6357938" y="142875"/>
            <a:ext cx="2166937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2400" b="1" kern="0" dirty="0">
                <a:solidFill>
                  <a:schemeClr val="tx2"/>
                </a:solidFill>
                <a:latin typeface="Georgia" pitchFamily="18" charset="0"/>
                <a:ea typeface="+mj-ea"/>
                <a:cs typeface="+mj-cs"/>
              </a:rPr>
              <a:t>Финифть</a:t>
            </a:r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87338"/>
            <a:ext cx="2286000" cy="881062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1">
                <a:solidFill>
                  <a:srgbClr val="2D2D8A"/>
                </a:solidFill>
                <a:latin typeface="Georgia" pitchFamily="18" charset="0"/>
              </a:rPr>
              <a:t>Углич</a:t>
            </a:r>
            <a:endParaRPr lang="ru-RU" sz="4000">
              <a:solidFill>
                <a:srgbClr val="2D2D8A"/>
              </a:solidFill>
            </a:endParaRPr>
          </a:p>
        </p:txBody>
      </p:sp>
      <p:pic>
        <p:nvPicPr>
          <p:cNvPr id="4" name="Picture 4" descr="uglich_ger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2"/>
            <a:ext cx="1285884" cy="128588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7" name="Рисунок 6" descr="Углич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875" y="785813"/>
            <a:ext cx="5381625" cy="40354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7652" name="Прямоугольник 4"/>
          <p:cNvSpPr>
            <a:spLocks noChangeArrowheads="1"/>
          </p:cNvSpPr>
          <p:nvPr/>
        </p:nvSpPr>
        <p:spPr bwMode="auto">
          <a:xfrm>
            <a:off x="214313" y="2000250"/>
            <a:ext cx="3286125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Times New Roman" pitchFamily="18" charset="0"/>
                <a:cs typeface="Times New Roman" pitchFamily="18" charset="0"/>
              </a:rPr>
              <a:t>Город  стоит  на берегу реки Волги и основал его в 937 году Ян Плескович. </a:t>
            </a:r>
          </a:p>
          <a:p>
            <a:r>
              <a:rPr lang="ru-RU" sz="200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XIX 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веке Углич превратился в провинциальный городок, где действовало несколько небольших кожевенных, полотняных и бумажных предприятий.</a:t>
            </a:r>
          </a:p>
          <a:p>
            <a:r>
              <a:rPr lang="ru-RU" sz="2000">
                <a:latin typeface="Times New Roman" pitchFamily="18" charset="0"/>
                <a:cs typeface="Times New Roman" pitchFamily="18" charset="0"/>
              </a:rPr>
              <a:t>Строительство гидроэлектростанции и заводов очень сильно изменило облик города.</a:t>
            </a:r>
          </a:p>
        </p:txBody>
      </p:sp>
      <p:sp>
        <p:nvSpPr>
          <p:cNvPr id="8" name="Двойная стрелка влево/вверх 7"/>
          <p:cNvSpPr/>
          <p:nvPr/>
        </p:nvSpPr>
        <p:spPr>
          <a:xfrm>
            <a:off x="5643563" y="3643313"/>
            <a:ext cx="3500437" cy="2214562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Углич – «угол»</a:t>
            </a:r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643563" y="5000625"/>
            <a:ext cx="3500437" cy="81121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3200" b="1">
                <a:latin typeface="Georgia" pitchFamily="18" charset="0"/>
              </a:rPr>
              <a:t>часы «Чайка»</a:t>
            </a:r>
            <a:endParaRPr lang="ru-RU"/>
          </a:p>
        </p:txBody>
      </p:sp>
      <p:pic>
        <p:nvPicPr>
          <p:cNvPr id="8" name="Рисунок 7" descr="Углич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3504" y="142852"/>
            <a:ext cx="3786214" cy="291538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Рисунок 8" descr="часы чайка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28598" y="3571876"/>
            <a:ext cx="3953926" cy="296702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8677" name="Прямоугольник 6"/>
          <p:cNvSpPr>
            <a:spLocks noChangeArrowheads="1"/>
          </p:cNvSpPr>
          <p:nvPr/>
        </p:nvSpPr>
        <p:spPr bwMode="auto">
          <a:xfrm>
            <a:off x="500063" y="428625"/>
            <a:ext cx="4500562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Угличский музей расположен на территории Угличского кремля. </a:t>
            </a:r>
          </a:p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Основан в 1892 году в палате дворца удельных князей.</a:t>
            </a:r>
          </a:p>
        </p:txBody>
      </p:sp>
      <p:sp>
        <p:nvSpPr>
          <p:cNvPr id="28678" name="Прямоугольник 9"/>
          <p:cNvSpPr>
            <a:spLocks noChangeArrowheads="1"/>
          </p:cNvSpPr>
          <p:nvPr/>
        </p:nvSpPr>
        <p:spPr bwMode="auto">
          <a:xfrm>
            <a:off x="4643438" y="3857625"/>
            <a:ext cx="42862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В Угличе работает известный в России часовой завод, на котором изготавливают -</a:t>
            </a:r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7638" y="430213"/>
            <a:ext cx="5186362" cy="560387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b="1">
                <a:solidFill>
                  <a:srgbClr val="2D2D8A"/>
                </a:solidFill>
                <a:latin typeface="Georgia" pitchFamily="18" charset="0"/>
              </a:rPr>
              <a:t>Ярославль</a:t>
            </a:r>
          </a:p>
        </p:txBody>
      </p:sp>
      <p:sp>
        <p:nvSpPr>
          <p:cNvPr id="2765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28625" y="1428750"/>
            <a:ext cx="8715375" cy="5072063"/>
          </a:xfrm>
        </p:spPr>
        <p:txBody>
          <a:bodyPr/>
          <a:lstStyle/>
          <a:p>
            <a:pPr marL="0" indent="0" algn="just" eaLnBrk="1" hangingPunct="1">
              <a:buFont typeface="Wingdings" pitchFamily="2" charset="2"/>
              <a:buNone/>
              <a:defRPr/>
            </a:pPr>
            <a:r>
              <a:rPr lang="ru-RU" sz="1800"/>
              <a:t>    </a:t>
            </a:r>
            <a:r>
              <a:rPr lang="ru-RU" sz="2800">
                <a:latin typeface="Times New Roman" pitchFamily="18" charset="0"/>
                <a:cs typeface="Times New Roman" pitchFamily="18" charset="0"/>
              </a:rPr>
              <a:t>Ярославль - один из наиболее значительных в культурном отношении и крупнейший среди городов "Золотого кольца" России. Город древнее Москвы (он упоминается впервые под 1071 годом) и носит имя знаменитого князя Ярослава Мудрого. По преданию сам князь, зарубив в лесном овраге боевым топором медведя, которому поклонялось местное языческое население, поставил на этом месте, у впадения р. Которосли в Волгу, первый деревянный город, а медведь с секирой стал позднее гербом города. </a:t>
            </a:r>
          </a:p>
        </p:txBody>
      </p:sp>
      <p:pic>
        <p:nvPicPr>
          <p:cNvPr id="4" name="Picture 4" descr="yar_ger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76729"/>
            <a:ext cx="1285884" cy="130439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 descr="yarosl_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1071546"/>
            <a:ext cx="6096009" cy="457200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30722" name="Прямоугольник 3"/>
          <p:cNvSpPr>
            <a:spLocks noChangeArrowheads="1"/>
          </p:cNvSpPr>
          <p:nvPr/>
        </p:nvSpPr>
        <p:spPr bwMode="auto">
          <a:xfrm>
            <a:off x="285750" y="285750"/>
            <a:ext cx="3500438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latin typeface="Georgia" pitchFamily="18" charset="0"/>
              </a:rPr>
              <a:t>Церковь </a:t>
            </a:r>
          </a:p>
          <a:p>
            <a:pPr algn="ctr"/>
            <a:r>
              <a:rPr lang="ru-RU" sz="2800" b="1">
                <a:latin typeface="Georgia" pitchFamily="18" charset="0"/>
              </a:rPr>
              <a:t>Ильи Пророка</a:t>
            </a:r>
            <a:endParaRPr lang="ru-RU" sz="2800">
              <a:latin typeface="Arial" charset="0"/>
            </a:endParaRPr>
          </a:p>
        </p:txBody>
      </p:sp>
      <p:pic>
        <p:nvPicPr>
          <p:cNvPr id="5" name="Picture 4" descr="yaros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42974" y="1643050"/>
            <a:ext cx="5572164" cy="46434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072063" y="214313"/>
            <a:ext cx="4071937" cy="41751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b="1">
                <a:solidFill>
                  <a:srgbClr val="2D2D8A"/>
                </a:solidFill>
                <a:latin typeface="Georgia" pitchFamily="18" charset="0"/>
              </a:rPr>
              <a:t>Кострома</a:t>
            </a:r>
          </a:p>
        </p:txBody>
      </p:sp>
      <p:pic>
        <p:nvPicPr>
          <p:cNvPr id="4" name="Picture 4" descr="kostroma_ger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52"/>
            <a:ext cx="1428720" cy="145732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8" name="Рисунок 7" descr="Кострома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08224" y="428604"/>
            <a:ext cx="8239732" cy="39290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31748" name="Прямоугольник 5"/>
          <p:cNvSpPr>
            <a:spLocks noChangeArrowheads="1"/>
          </p:cNvSpPr>
          <p:nvPr/>
        </p:nvSpPr>
        <p:spPr bwMode="auto">
          <a:xfrm>
            <a:off x="642938" y="4643438"/>
            <a:ext cx="8215312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>
                <a:latin typeface="Times New Roman" pitchFamily="18" charset="0"/>
                <a:cs typeface="Times New Roman" pitchFamily="18" charset="0"/>
              </a:rPr>
              <a:t>Кострома была основана в 1152 г. Юрием Долгоруким. Из источников следует, что «были в этом месте леса непроходимые, дремучие дебри», а скрывались здесь разбойники, от которых «и совсем проезду не было». Юрий Долгорукий «морем пламенным» расправился с разбойниками. А на выжженной земле появился город Кострома.</a:t>
            </a:r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Кострома-торговые ряды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2730749"/>
            <a:ext cx="6732590" cy="41272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ectangle 5"/>
          <p:cNvSpPr txBox="1">
            <a:spLocks noChangeArrowheads="1"/>
          </p:cNvSpPr>
          <p:nvPr/>
        </p:nvSpPr>
        <p:spPr bwMode="auto">
          <a:xfrm>
            <a:off x="6357938" y="3714750"/>
            <a:ext cx="2952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3600" b="1" kern="0" dirty="0">
                <a:solidFill>
                  <a:schemeClr val="tx2"/>
                </a:solidFill>
                <a:latin typeface="Georgia" pitchFamily="18" charset="0"/>
                <a:ea typeface="+mj-ea"/>
                <a:cs typeface="+mj-cs"/>
              </a:rPr>
              <a:t>Торговые ряды</a:t>
            </a:r>
          </a:p>
        </p:txBody>
      </p:sp>
      <p:pic>
        <p:nvPicPr>
          <p:cNvPr id="6" name="Рисунок 5" descr="kostroma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7752" y="0"/>
            <a:ext cx="4286248" cy="33575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2773" name="Прямоугольник 7"/>
          <p:cNvSpPr>
            <a:spLocks noChangeArrowheads="1"/>
          </p:cNvSpPr>
          <p:nvPr/>
        </p:nvSpPr>
        <p:spPr bwMode="auto">
          <a:xfrm>
            <a:off x="214313" y="0"/>
            <a:ext cx="4572000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>
                <a:latin typeface="Times New Roman" pitchFamily="18" charset="0"/>
                <a:cs typeface="Times New Roman" pitchFamily="18" charset="0"/>
              </a:rPr>
              <a:t>В 1773г. во время пожара сгорели все деревянные постройки в кремле, пострадала и значительная часть посада. Существует легенда, что Екатерина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на вопрос, какой бы она хотела видеть Кострому, развернула свой веер. Кострома действительно спланирована по веерной системе.</a:t>
            </a:r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2243138" cy="63341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800" b="1">
                <a:solidFill>
                  <a:srgbClr val="2D2D8A"/>
                </a:solidFill>
                <a:latin typeface="Georgia" pitchFamily="18" charset="0"/>
              </a:rPr>
              <a:t>Плёс</a:t>
            </a:r>
          </a:p>
        </p:txBody>
      </p:sp>
      <p:pic>
        <p:nvPicPr>
          <p:cNvPr id="18436" name="Picture 4" descr="Картинка 1 из 57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28662" y="2285992"/>
            <a:ext cx="7243018" cy="44275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6" descr="ples_ger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85852" cy="154302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3796" name="Прямоугольник 4"/>
          <p:cNvSpPr>
            <a:spLocks noChangeArrowheads="1"/>
          </p:cNvSpPr>
          <p:nvPr/>
        </p:nvSpPr>
        <p:spPr bwMode="auto">
          <a:xfrm>
            <a:off x="1428750" y="642938"/>
            <a:ext cx="742950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>
                <a:latin typeface="Times New Roman" pitchFamily="18" charset="0"/>
                <a:cs typeface="Times New Roman" pitchFamily="18" charset="0"/>
              </a:rPr>
              <a:t>Плес был основан в 1410 году князем Василием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I-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м как военное укрепление на Волге, охранявшее подступы к Москве и приволжским городам. Плес удачно стратегически расположен. Волга здесь не петляет, что позволяет увидеть противника с большого расстояния.</a:t>
            </a:r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Картинка 64 из 47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64230"/>
            <a:ext cx="5214974" cy="669377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2770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14313"/>
            <a:ext cx="4892675" cy="706437"/>
          </a:xfrm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ru-RU" sz="4000" b="1">
                <a:latin typeface="Georgia" pitchFamily="18" charset="0"/>
              </a:rPr>
              <a:t>Музей Левитана</a:t>
            </a:r>
          </a:p>
        </p:txBody>
      </p:sp>
      <p:sp>
        <p:nvSpPr>
          <p:cNvPr id="34820" name="Прямоугольник 4"/>
          <p:cNvSpPr>
            <a:spLocks noChangeArrowheads="1"/>
          </p:cNvSpPr>
          <p:nvPr/>
        </p:nvSpPr>
        <p:spPr bwMode="auto">
          <a:xfrm>
            <a:off x="5572125" y="857250"/>
            <a:ext cx="3571875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>
                <a:latin typeface="Times New Roman" pitchFamily="18" charset="0"/>
                <a:cs typeface="Times New Roman" pitchFamily="18" charset="0"/>
              </a:rPr>
              <a:t>В этот живописный край приезжали многие известные художники: И.Е.Репин, В.В. Верещагин, И.Л.Левитан.</a:t>
            </a:r>
          </a:p>
          <a:p>
            <a:pPr algn="just"/>
            <a:r>
              <a:rPr lang="ru-RU" sz="2000">
                <a:latin typeface="Times New Roman" pitchFamily="18" charset="0"/>
                <a:cs typeface="Times New Roman" pitchFamily="18" charset="0"/>
              </a:rPr>
              <a:t>Про последнего говорили, что “Плес прославил Левитана. Левитан прославил Плес”.  После появления картин Левитана в Плес стало стекаться много дачников.</a:t>
            </a:r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357563"/>
            <a:ext cx="2928938" cy="221456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2800">
                <a:latin typeface="Georgia" pitchFamily="18" charset="0"/>
              </a:rPr>
              <a:t>Символ города -   </a:t>
            </a:r>
            <a:br>
              <a:rPr lang="ru-RU" sz="2800">
                <a:latin typeface="Georgia" pitchFamily="18" charset="0"/>
              </a:rPr>
            </a:br>
            <a:r>
              <a:rPr lang="ru-RU" sz="2800">
                <a:latin typeface="Georgia" pitchFamily="18" charset="0"/>
              </a:rPr>
              <a:t>Спасо-Евфимиевский монастырь</a:t>
            </a:r>
            <a:endParaRPr lang="ru-RU" sz="2800"/>
          </a:p>
        </p:txBody>
      </p:sp>
      <p:pic>
        <p:nvPicPr>
          <p:cNvPr id="4" name="Picture 5" descr="suzdal_ger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52"/>
            <a:ext cx="1143000" cy="13716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051" name="Picture 3" descr="D:\Лаборант\Картинки\Разное\Suzdal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51850" y="2419350"/>
            <a:ext cx="5977868" cy="422436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5" name="Rectangle 6"/>
          <p:cNvSpPr txBox="1">
            <a:spLocks noChangeArrowheads="1"/>
          </p:cNvSpPr>
          <p:nvPr/>
        </p:nvSpPr>
        <p:spPr bwMode="auto">
          <a:xfrm>
            <a:off x="2857500" y="0"/>
            <a:ext cx="3071813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4000" b="1" kern="0" dirty="0">
                <a:solidFill>
                  <a:schemeClr val="accent6"/>
                </a:solidFill>
                <a:latin typeface="Georgia" pitchFamily="18" charset="0"/>
                <a:ea typeface="+mj-ea"/>
                <a:cs typeface="+mj-cs"/>
              </a:rPr>
              <a:t>Суздаль</a:t>
            </a:r>
            <a:endParaRPr lang="ru-RU" sz="4000" b="1" kern="0" dirty="0">
              <a:solidFill>
                <a:schemeClr val="accent6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5845" name="Прямоугольник 5"/>
          <p:cNvSpPr>
            <a:spLocks noChangeArrowheads="1"/>
          </p:cNvSpPr>
          <p:nvPr/>
        </p:nvSpPr>
        <p:spPr bwMode="auto">
          <a:xfrm>
            <a:off x="1214438" y="714375"/>
            <a:ext cx="7786687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>
                <a:latin typeface="Times New Roman" pitchFamily="18" charset="0"/>
                <a:cs typeface="Times New Roman" pitchFamily="18" charset="0"/>
              </a:rPr>
              <a:t>У города - счастливая и заметная в истории страны судьба. Хотя на протяжении веков его не раз разрушали, он страдал от пожаров и эпидемий, но вновь и вновь возрождался к жизни. Не было в России ни одного крупного исторического события, в котором не участвовал бы Суздаль или его граждане. </a:t>
            </a:r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357938" y="142875"/>
            <a:ext cx="2786062" cy="50006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b="1">
                <a:solidFill>
                  <a:srgbClr val="FF3300"/>
                </a:solidFill>
                <a:latin typeface="Georgia" pitchFamily="18" charset="0"/>
              </a:rPr>
              <a:t>Москва</a:t>
            </a:r>
          </a:p>
        </p:txBody>
      </p:sp>
      <p:pic>
        <p:nvPicPr>
          <p:cNvPr id="16388" name="Picture 4" descr="Картинка 3 из 2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43042" y="2357430"/>
            <a:ext cx="6000792" cy="40807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6" name="Picture 2" descr="D:\Лаборант\Картинки\Разное\Moscow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3" y="142852"/>
            <a:ext cx="1264775" cy="150019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8436" name="Прямоугольник 4"/>
          <p:cNvSpPr>
            <a:spLocks noChangeArrowheads="1"/>
          </p:cNvSpPr>
          <p:nvPr/>
        </p:nvSpPr>
        <p:spPr bwMode="auto">
          <a:xfrm>
            <a:off x="1714500" y="714375"/>
            <a:ext cx="68580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>
                <a:latin typeface="Times New Roman" pitchFamily="18" charset="0"/>
                <a:cs typeface="Times New Roman" pitchFamily="18" charset="0"/>
              </a:rPr>
              <a:t>Основал Москву князь Юрий Долгорукий.</a:t>
            </a:r>
            <a:r>
              <a:rPr lang="ru-RU">
                <a:latin typeface="Arial" charset="0"/>
              </a:rPr>
              <a:t>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XII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веке Москва была окраинным городом Владимиро-Суздальской Руси. В 1237-1238 гг. татары разорили и до основания сожгли ее. </a:t>
            </a:r>
          </a:p>
          <a:p>
            <a:pPr algn="just"/>
            <a:r>
              <a:rPr lang="ru-RU">
                <a:latin typeface="Times New Roman" pitchFamily="18" charset="0"/>
                <a:cs typeface="Times New Roman" pitchFamily="18" charset="0"/>
              </a:rPr>
              <a:t>Несмотря ни на что, Москва вновь была отстроена, и вскоре превратилась в столицу небольшого удельного княжества.</a:t>
            </a:r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6"/>
          <p:cNvSpPr>
            <a:spLocks noChangeArrowheads="1"/>
          </p:cNvSpPr>
          <p:nvPr/>
        </p:nvSpPr>
        <p:spPr bwMode="auto">
          <a:xfrm>
            <a:off x="0" y="49704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tabLst>
                <a:tab pos="2222500" algn="l"/>
              </a:tabLst>
            </a:pPr>
            <a:endParaRPr lang="ru-RU">
              <a:latin typeface="Arial" charset="0"/>
            </a:endParaRPr>
          </a:p>
        </p:txBody>
      </p:sp>
      <p:pic>
        <p:nvPicPr>
          <p:cNvPr id="1026" name="Picture 2" descr="D:\Лаборант\Картинки\Разное\25097794_pokrovskiy_monastuyr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42852"/>
            <a:ext cx="6614037" cy="3357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6868" name="Rectangle 5"/>
          <p:cNvSpPr>
            <a:spLocks noChangeArrowheads="1"/>
          </p:cNvSpPr>
          <p:nvPr/>
        </p:nvSpPr>
        <p:spPr bwMode="auto">
          <a:xfrm>
            <a:off x="1285875" y="0"/>
            <a:ext cx="66436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tabLst>
                <a:tab pos="2222500" algn="l"/>
              </a:tabLst>
            </a:pPr>
            <a:r>
              <a:rPr lang="ru-RU" sz="3200" b="1" dirty="0">
                <a:latin typeface="Georgia" pitchFamily="18" charset="0"/>
                <a:cs typeface="Times New Roman" pitchFamily="18" charset="0"/>
              </a:rPr>
              <a:t>Покровский монастырь </a:t>
            </a:r>
            <a:endParaRPr lang="ru-RU" sz="3200" b="1" dirty="0">
              <a:latin typeface="Georgia" pitchFamily="18" charset="0"/>
            </a:endParaRPr>
          </a:p>
        </p:txBody>
      </p:sp>
      <p:pic>
        <p:nvPicPr>
          <p:cNvPr id="8" name="Рисунок 7" descr="Суздаль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4281" y="3500438"/>
            <a:ext cx="4508705" cy="32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Суздаль 1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6786578" y="3643314"/>
            <a:ext cx="2041072" cy="2381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6871" name="Rectangle 5"/>
          <p:cNvSpPr>
            <a:spLocks noChangeArrowheads="1"/>
          </p:cNvSpPr>
          <p:nvPr/>
        </p:nvSpPr>
        <p:spPr bwMode="auto">
          <a:xfrm>
            <a:off x="4429125" y="4143375"/>
            <a:ext cx="2714625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tabLst>
                <a:tab pos="2222500" algn="l"/>
              </a:tabLst>
            </a:pPr>
            <a:r>
              <a:rPr lang="ru-RU" sz="2400" b="1">
                <a:latin typeface="Georgia" pitchFamily="18" charset="0"/>
                <a:cs typeface="Times New Roman" pitchFamily="18" charset="0"/>
              </a:rPr>
              <a:t>Знаменитый</a:t>
            </a:r>
          </a:p>
          <a:p>
            <a:pPr algn="ctr">
              <a:tabLst>
                <a:tab pos="2222500" algn="l"/>
              </a:tabLst>
            </a:pPr>
            <a:r>
              <a:rPr lang="ru-RU" sz="2400" b="1">
                <a:latin typeface="Georgia" pitchFamily="18" charset="0"/>
                <a:cs typeface="Times New Roman" pitchFamily="18" charset="0"/>
              </a:rPr>
              <a:t>Музей </a:t>
            </a:r>
          </a:p>
          <a:p>
            <a:pPr algn="ctr">
              <a:tabLst>
                <a:tab pos="2222500" algn="l"/>
              </a:tabLst>
            </a:pPr>
            <a:r>
              <a:rPr lang="ru-RU" sz="2400" b="1">
                <a:latin typeface="Georgia" pitchFamily="18" charset="0"/>
                <a:cs typeface="Times New Roman" pitchFamily="18" charset="0"/>
              </a:rPr>
              <a:t>деревянного</a:t>
            </a:r>
          </a:p>
          <a:p>
            <a:pPr algn="ctr">
              <a:tabLst>
                <a:tab pos="2222500" algn="l"/>
              </a:tabLst>
            </a:pPr>
            <a:r>
              <a:rPr lang="ru-RU" sz="2400" b="1">
                <a:latin typeface="Georgia" pitchFamily="18" charset="0"/>
                <a:cs typeface="Times New Roman" pitchFamily="18" charset="0"/>
              </a:rPr>
              <a:t>зодчества</a:t>
            </a:r>
          </a:p>
          <a:p>
            <a:pPr algn="ctr">
              <a:tabLst>
                <a:tab pos="2222500" algn="l"/>
              </a:tabLst>
            </a:pPr>
            <a:endParaRPr lang="ru-RU" sz="3200" b="1">
              <a:latin typeface="Georgia" pitchFamily="18" charset="0"/>
            </a:endParaRPr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7" descr="vladimir_ger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0"/>
            <a:ext cx="1143000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5786438" y="0"/>
            <a:ext cx="3357562" cy="64293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b="1">
                <a:solidFill>
                  <a:srgbClr val="2D2D8A"/>
                </a:solidFill>
                <a:latin typeface="Georgia" pitchFamily="18" charset="0"/>
              </a:rPr>
              <a:t>Владимир</a:t>
            </a:r>
            <a:endParaRPr lang="ru-RU" sz="4000" b="1">
              <a:solidFill>
                <a:srgbClr val="2D2D8A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71625" y="642938"/>
            <a:ext cx="7072313" cy="19383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  <a:defRPr/>
            </a:pPr>
            <a:r>
              <a:rPr lang="ru-RU" sz="2000" kern="0" dirty="0">
                <a:latin typeface="Times New Roman" pitchFamily="18" charset="0"/>
                <a:cs typeface="Times New Roman" pitchFamily="18" charset="0"/>
              </a:rPr>
              <a:t>Его называют воротами Золотого кольца России.</a:t>
            </a:r>
            <a:endParaRPr lang="ru-RU" sz="2000" dirty="0">
              <a:latin typeface="Arial" charset="0"/>
            </a:endParaRPr>
          </a:p>
          <a:p>
            <a:pPr algn="just">
              <a:spcAft>
                <a:spcPts val="0"/>
              </a:spcAft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1108 г. князь Владимир Мономах построил мощную крепость, защищенную с юга крутыми берегами реки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Клязьмы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с севера - речкой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Лыбедью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с востока и запада - глубокими оврагами. Новая крепость была названа в честь основателя - Владимир. </a:t>
            </a:r>
          </a:p>
        </p:txBody>
      </p:sp>
      <p:pic>
        <p:nvPicPr>
          <p:cNvPr id="37892" name="Рисунок 8" descr="Рисунок2.bmp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571750"/>
            <a:ext cx="9028113" cy="445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Picture 5" descr="358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1419980"/>
            <a:ext cx="5500726" cy="529516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8915" name="Прямоугольник 5"/>
          <p:cNvSpPr>
            <a:spLocks noChangeArrowheads="1"/>
          </p:cNvSpPr>
          <p:nvPr/>
        </p:nvSpPr>
        <p:spPr bwMode="auto">
          <a:xfrm>
            <a:off x="428625" y="214313"/>
            <a:ext cx="807243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 b="1">
                <a:latin typeface="Times New Roman" pitchFamily="18" charset="0"/>
                <a:cs typeface="Times New Roman" pitchFamily="18" charset="0"/>
              </a:rPr>
              <a:t>Золотые ворота -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 редчайший памятник военно-оборонительной архитектуры. Они были построены в 1164 г. От древнего здания сохранились лишь две мощные белокаменные стены.</a:t>
            </a:r>
          </a:p>
        </p:txBody>
      </p:sp>
      <p:sp>
        <p:nvSpPr>
          <p:cNvPr id="38916" name="Прямоугольник 7"/>
          <p:cNvSpPr>
            <a:spLocks noChangeArrowheads="1"/>
          </p:cNvSpPr>
          <p:nvPr/>
        </p:nvSpPr>
        <p:spPr bwMode="auto">
          <a:xfrm>
            <a:off x="5857875" y="2357438"/>
            <a:ext cx="3143250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>
                <a:latin typeface="Times New Roman" pitchFamily="18" charset="0"/>
                <a:cs typeface="Times New Roman" pitchFamily="18" charset="0"/>
              </a:rPr>
              <a:t>Сегодня в здании Золотых ворот расположена одна из экспозиций Владимиро-Суздальского историко-архитектурного и худо-жественного музея-запо-ведника.</a:t>
            </a:r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Содержимое 2"/>
          <p:cNvSpPr>
            <a:spLocks noGrp="1"/>
          </p:cNvSpPr>
          <p:nvPr>
            <p:ph idx="4294967295"/>
          </p:nvPr>
        </p:nvSpPr>
        <p:spPr>
          <a:xfrm>
            <a:off x="0" y="1214438"/>
            <a:ext cx="4357688" cy="1428750"/>
          </a:xfrm>
        </p:spPr>
        <p:txBody>
          <a:bodyPr>
            <a:noAutofit/>
          </a:bodyPr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Презентацию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составил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Войнов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Михаил  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ученик  4  класса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МКОУ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«Барановская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СОШ»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Горшеченского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района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Курской области</a:t>
            </a:r>
          </a:p>
        </p:txBody>
      </p:sp>
      <p:sp>
        <p:nvSpPr>
          <p:cNvPr id="39938" name="Прямоугольник 3"/>
          <p:cNvSpPr>
            <a:spLocks noChangeArrowheads="1"/>
          </p:cNvSpPr>
          <p:nvPr/>
        </p:nvSpPr>
        <p:spPr bwMode="auto">
          <a:xfrm>
            <a:off x="2857500" y="4500563"/>
            <a:ext cx="30067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Arial" charset="0"/>
              </a:rPr>
              <a:t>Интернет ресурсы:</a:t>
            </a:r>
          </a:p>
          <a:p>
            <a:r>
              <a:rPr lang="en-US">
                <a:latin typeface="Arial" charset="0"/>
              </a:rPr>
              <a:t>http://www.zolotoe-kolco.ru/</a:t>
            </a:r>
            <a:endParaRPr lang="ru-RU">
              <a:latin typeface="Arial" charset="0"/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Прямоугольник 2"/>
          <p:cNvSpPr>
            <a:spLocks noChangeArrowheads="1"/>
          </p:cNvSpPr>
          <p:nvPr/>
        </p:nvSpPr>
        <p:spPr bwMode="auto">
          <a:xfrm>
            <a:off x="714375" y="214313"/>
            <a:ext cx="81438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>
                <a:latin typeface="Times New Roman" pitchFamily="18" charset="0"/>
                <a:cs typeface="Times New Roman" pitchFamily="18" charset="0"/>
              </a:rPr>
              <a:t>Город находится в центре европейской части России, на обоих берегах Москвы-реки. Площадь Москвы на 2006 год составляет 1081 км</a:t>
            </a:r>
            <a:r>
              <a:rPr lang="ru-RU" sz="2000" baseline="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ru-RU" sz="2000">
                <a:latin typeface="Times New Roman" pitchFamily="18" charset="0"/>
                <a:cs typeface="Times New Roman" pitchFamily="18" charset="0"/>
              </a:rPr>
              <a:t>По последним данным проживает примерно 10,5 млн. человек.</a:t>
            </a:r>
          </a:p>
        </p:txBody>
      </p:sp>
      <p:pic>
        <p:nvPicPr>
          <p:cNvPr id="4" name="Рисунок 3" descr="Красная площадь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1000100" y="1357298"/>
            <a:ext cx="6974855" cy="48577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5"/>
          <p:cNvSpPr>
            <a:spLocks noChangeArrowheads="1"/>
          </p:cNvSpPr>
          <p:nvPr/>
        </p:nvSpPr>
        <p:spPr bwMode="auto">
          <a:xfrm>
            <a:off x="428625" y="214313"/>
            <a:ext cx="84296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sz="2000">
                <a:latin typeface="Georgia" pitchFamily="18" charset="0"/>
                <a:cs typeface="Times New Roman" pitchFamily="18" charset="0"/>
              </a:rPr>
              <a:t>Один из красивейших архитектурных памятников Москвы, историческое здание Российской государственной библиотеки, знаменитый Дом Пашкова.</a:t>
            </a:r>
            <a:endParaRPr lang="ru-RU" sz="2000">
              <a:latin typeface="Georgia" pitchFamily="18" charset="0"/>
            </a:endParaRPr>
          </a:p>
        </p:txBody>
      </p:sp>
      <p:pic>
        <p:nvPicPr>
          <p:cNvPr id="5" name="Рисунок 4" descr="Библиотека в Москве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728" y="1357298"/>
            <a:ext cx="6114345" cy="45900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805113" y="142875"/>
            <a:ext cx="6338887" cy="4286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2800" b="1">
                <a:solidFill>
                  <a:srgbClr val="2D2D8A"/>
                </a:solidFill>
                <a:latin typeface="Georgia" pitchFamily="18" charset="0"/>
              </a:rPr>
              <a:t>СЕРГИЕВ ПОСАД </a:t>
            </a:r>
            <a:r>
              <a:rPr lang="ru-RU" sz="2000" b="1">
                <a:solidFill>
                  <a:srgbClr val="2D2D8A"/>
                </a:solidFill>
                <a:latin typeface="Georgia" pitchFamily="18" charset="0"/>
              </a:rPr>
              <a:t>- ДУША РОССИИ</a:t>
            </a:r>
            <a:r>
              <a:rPr lang="ru-RU" sz="4000">
                <a:solidFill>
                  <a:srgbClr val="2D2D8A"/>
                </a:solidFill>
              </a:rPr>
              <a:t> </a:t>
            </a:r>
          </a:p>
        </p:txBody>
      </p:sp>
      <p:pic>
        <p:nvPicPr>
          <p:cNvPr id="5" name="Picture 4" descr="g1200_sergievposad_city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142852"/>
            <a:ext cx="1143008" cy="149116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1507" name="Прямоугольник 5"/>
          <p:cNvSpPr>
            <a:spLocks noChangeArrowheads="1"/>
          </p:cNvSpPr>
          <p:nvPr/>
        </p:nvSpPr>
        <p:spPr bwMode="auto">
          <a:xfrm>
            <a:off x="1571625" y="714375"/>
            <a:ext cx="735806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Times New Roman" pitchFamily="18" charset="0"/>
                <a:cs typeface="Times New Roman" pitchFamily="18" charset="0"/>
              </a:rPr>
              <a:t>Назван в честь Преподобного Сергия Радонежского, основавшего крупнейший в России Троицкий монастырь. </a:t>
            </a:r>
          </a:p>
          <a:p>
            <a:r>
              <a:rPr lang="ru-RU" sz="2000">
                <a:latin typeface="Times New Roman" pitchFamily="18" charset="0"/>
                <a:cs typeface="Times New Roman" pitchFamily="18" charset="0"/>
              </a:rPr>
              <a:t>В монастыре получил крещение Иван Грозный.</a:t>
            </a:r>
          </a:p>
        </p:txBody>
      </p:sp>
      <p:sp>
        <p:nvSpPr>
          <p:cNvPr id="21508" name="Прямоугольник 6"/>
          <p:cNvSpPr>
            <a:spLocks noChangeArrowheads="1"/>
          </p:cNvSpPr>
          <p:nvPr/>
        </p:nvSpPr>
        <p:spPr bwMode="auto">
          <a:xfrm>
            <a:off x="6572250" y="1785938"/>
            <a:ext cx="2714625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В городе было развито производство крестов, подсвечников, 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икон и т.д. 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Большую популярность завоевала сергиевская игрушка. </a:t>
            </a:r>
          </a:p>
        </p:txBody>
      </p:sp>
      <p:pic>
        <p:nvPicPr>
          <p:cNvPr id="8" name="Рисунок 7" descr="11547.JPG"/>
          <p:cNvPicPr>
            <a:picLocks noChangeAspect="1"/>
          </p:cNvPicPr>
          <p:nvPr/>
        </p:nvPicPr>
        <p:blipFill>
          <a:blip r:embed="rId3" cstate="email">
            <a:lum/>
          </a:blip>
          <a:stretch>
            <a:fillRect/>
          </a:stretch>
        </p:blipFill>
        <p:spPr>
          <a:xfrm>
            <a:off x="6643702" y="3929066"/>
            <a:ext cx="2214578" cy="151144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510" name="Прямоугольник 8"/>
          <p:cNvSpPr>
            <a:spLocks noChangeArrowheads="1"/>
          </p:cNvSpPr>
          <p:nvPr/>
        </p:nvSpPr>
        <p:spPr bwMode="auto">
          <a:xfrm>
            <a:off x="6643688" y="5500688"/>
            <a:ext cx="250031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Купить игрушку у стен Лавры - значит совершить богоугодное дело.</a:t>
            </a:r>
            <a:endParaRPr lang="ru-RU">
              <a:latin typeface="Arial" charset="0"/>
            </a:endParaRPr>
          </a:p>
        </p:txBody>
      </p:sp>
      <p:pic>
        <p:nvPicPr>
          <p:cNvPr id="11" name="Рисунок 10" descr="sergiev_pasad.jpg"/>
          <p:cNvPicPr>
            <a:picLocks noChangeAspect="1"/>
          </p:cNvPicPr>
          <p:nvPr/>
        </p:nvPicPr>
        <p:blipFill>
          <a:blip r:embed="rId4" cstate="email">
            <a:lum/>
          </a:blip>
          <a:stretch>
            <a:fillRect/>
          </a:stretch>
        </p:blipFill>
        <p:spPr>
          <a:xfrm>
            <a:off x="214282" y="1964521"/>
            <a:ext cx="6262732" cy="469704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14500" y="142875"/>
            <a:ext cx="5072063" cy="6429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Троице-Сергиева</a:t>
            </a:r>
            <a:r>
              <a:rPr lang="ru-RU" sz="32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Лавра</a:t>
            </a:r>
          </a:p>
        </p:txBody>
      </p:sp>
      <p:pic>
        <p:nvPicPr>
          <p:cNvPr id="6" name="Рисунок 5" descr="aeroview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42844" y="2214554"/>
            <a:ext cx="7027836" cy="44291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2532" name="Прямоугольник 7"/>
          <p:cNvSpPr>
            <a:spLocks noChangeArrowheads="1"/>
          </p:cNvSpPr>
          <p:nvPr/>
        </p:nvSpPr>
        <p:spPr bwMode="auto">
          <a:xfrm>
            <a:off x="428625" y="785813"/>
            <a:ext cx="842962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>
                <a:latin typeface="Times New Roman" pitchFamily="18" charset="0"/>
                <a:cs typeface="Times New Roman" pitchFamily="18" charset="0"/>
              </a:rPr>
              <a:t>С 1919 по 1946 гг. монастырь был закрыт. </a:t>
            </a:r>
          </a:p>
          <a:p>
            <a:pPr algn="just"/>
            <a:r>
              <a:rPr lang="ru-RU" sz="2000">
                <a:latin typeface="Times New Roman" pitchFamily="18" charset="0"/>
                <a:cs typeface="Times New Roman" pitchFamily="18" charset="0"/>
              </a:rPr>
              <a:t>Сегодня Лавра - действующий мужской монастырь, духовный центр православной России. На территории монастыря находятся Московские Духовные академия и семинария, а также музей-заповедник.</a:t>
            </a:r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49450" y="477838"/>
            <a:ext cx="7194550" cy="5048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b="1">
                <a:solidFill>
                  <a:srgbClr val="2D2D8A"/>
                </a:solidFill>
                <a:latin typeface="Georgia" pitchFamily="18" charset="0"/>
              </a:rPr>
              <a:t>Переславль-Залесский</a:t>
            </a:r>
          </a:p>
        </p:txBody>
      </p:sp>
      <p:pic>
        <p:nvPicPr>
          <p:cNvPr id="4" name="Picture 4" descr="pereslavl_ger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2"/>
            <a:ext cx="1285884" cy="138115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Рисунок 5" descr="Переславль-Залесский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7554" y="2071678"/>
            <a:ext cx="5572164" cy="41791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3556" name="Прямоугольник 4"/>
          <p:cNvSpPr>
            <a:spLocks noChangeArrowheads="1"/>
          </p:cNvSpPr>
          <p:nvPr/>
        </p:nvSpPr>
        <p:spPr bwMode="auto">
          <a:xfrm>
            <a:off x="214313" y="1928813"/>
            <a:ext cx="3357562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Основал город в 1152 г. на пересечении торговых путей князь Юрий Долгорукий. Название города переводится с древнерусского как «перенявший славу». </a:t>
            </a:r>
          </a:p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Самым известным переславским князем был Александр Невский.</a:t>
            </a:r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Горицкий монастырь Переславля.jpg"/>
          <p:cNvPicPr>
            <a:picLocks noGrp="1" noChangeAspect="1"/>
          </p:cNvPicPr>
          <p:nvPr>
            <p:ph idx="4294967295"/>
          </p:nvPr>
        </p:nvPicPr>
        <p:blipFill>
          <a:blip r:embed="rId2" cstate="email"/>
          <a:stretch>
            <a:fillRect/>
          </a:stretch>
        </p:blipFill>
        <p:spPr>
          <a:xfrm>
            <a:off x="0" y="1889125"/>
            <a:ext cx="6572250" cy="4754563"/>
          </a:xfrm>
          <a:prstGeom prst="roundRect">
            <a:avLst>
              <a:gd name="adj" fmla="val 16667"/>
            </a:avLst>
          </a:prstGeom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4579" name="Прямоугольник 7"/>
          <p:cNvSpPr>
            <a:spLocks noChangeArrowheads="1"/>
          </p:cNvSpPr>
          <p:nvPr/>
        </p:nvSpPr>
        <p:spPr bwMode="auto">
          <a:xfrm>
            <a:off x="357188" y="142875"/>
            <a:ext cx="8429625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>
                <a:latin typeface="Times New Roman" pitchFamily="18" charset="0"/>
                <a:cs typeface="Times New Roman" pitchFamily="18" charset="0"/>
              </a:rPr>
              <a:t>Горицкий Успенский монастырь возник в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XVI 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в. при Иване Калите. Монастырь находится на возвышенности у южного берега Плещеева озера. Благодаря своему местонахождению он виден отовсюду. </a:t>
            </a:r>
          </a:p>
          <a:p>
            <a:pPr algn="just"/>
            <a:r>
              <a:rPr lang="ru-RU" sz="2000">
                <a:latin typeface="Times New Roman" pitchFamily="18" charset="0"/>
                <a:cs typeface="Times New Roman" pitchFamily="18" charset="0"/>
              </a:rPr>
              <a:t>В настоящее время в стенах Горицкого монастыря расположен Переславский историко-художественный музей.</a:t>
            </a:r>
          </a:p>
        </p:txBody>
      </p:sp>
      <p:sp>
        <p:nvSpPr>
          <p:cNvPr id="24580" name="Прямоугольник 8"/>
          <p:cNvSpPr>
            <a:spLocks noChangeArrowheads="1"/>
          </p:cNvSpPr>
          <p:nvPr/>
        </p:nvSpPr>
        <p:spPr bwMode="auto">
          <a:xfrm>
            <a:off x="6858000" y="2786063"/>
            <a:ext cx="2071688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latin typeface="Times New Roman" pitchFamily="18" charset="0"/>
                <a:cs typeface="Times New Roman" pitchFamily="18" charset="0"/>
              </a:rPr>
              <a:t>Горицкий Успенский монастырь</a:t>
            </a:r>
            <a:endParaRPr lang="ru-RU" sz="2800" b="1">
              <a:latin typeface="Arial" charset="0"/>
            </a:endParaRPr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16363" y="0"/>
            <a:ext cx="5227637" cy="77787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b="1">
                <a:solidFill>
                  <a:srgbClr val="2D2D8A"/>
                </a:solidFill>
                <a:latin typeface="Georgia" pitchFamily="18" charset="0"/>
              </a:rPr>
              <a:t>Ростов Великий</a:t>
            </a:r>
          </a:p>
        </p:txBody>
      </p:sp>
      <p:pic>
        <p:nvPicPr>
          <p:cNvPr id="17412" name="Picture 4" descr="Картинка 79 из 24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57356" y="2571143"/>
            <a:ext cx="6215106" cy="419052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Picture 4" descr="rostov_ger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52"/>
            <a:ext cx="1214446" cy="141685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5604" name="Прямоугольник 4"/>
          <p:cNvSpPr>
            <a:spLocks noChangeArrowheads="1"/>
          </p:cNvSpPr>
          <p:nvPr/>
        </p:nvSpPr>
        <p:spPr bwMode="auto">
          <a:xfrm>
            <a:off x="1357313" y="642938"/>
            <a:ext cx="7643812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>
                <a:latin typeface="Times New Roman" pitchFamily="18" charset="0"/>
                <a:cs typeface="Times New Roman" pitchFamily="18" charset="0"/>
              </a:rPr>
              <a:t>Один из древнейших русских городов - известен с 862 года. Накануне татаро-монгольского нашествия Ростов был одним из самых больших русских городов. Здесь шло каменное строительство, велось летописание, переписывались книги. Значительным явлением в городской жизни была ежегодная Ростовская ярмарка.</a:t>
            </a:r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35</TotalTime>
  <Words>870</Words>
  <Application>Microsoft Office PowerPoint</Application>
  <PresentationFormat>Экран (4:3)</PresentationFormat>
  <Paragraphs>72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Трек</vt:lpstr>
      <vt:lpstr>Слайд 1</vt:lpstr>
      <vt:lpstr>Москва</vt:lpstr>
      <vt:lpstr>Слайд 3</vt:lpstr>
      <vt:lpstr>Слайд 4</vt:lpstr>
      <vt:lpstr>СЕРГИЕВ ПОСАД - ДУША РОССИИ </vt:lpstr>
      <vt:lpstr>Слайд 6</vt:lpstr>
      <vt:lpstr>Переславль-Залесский</vt:lpstr>
      <vt:lpstr>Слайд 8</vt:lpstr>
      <vt:lpstr>Ростов Великий</vt:lpstr>
      <vt:lpstr>Кремль</vt:lpstr>
      <vt:lpstr>Углич</vt:lpstr>
      <vt:lpstr>часы «Чайка»</vt:lpstr>
      <vt:lpstr>Ярославль</vt:lpstr>
      <vt:lpstr>Слайд 14</vt:lpstr>
      <vt:lpstr>Кострома</vt:lpstr>
      <vt:lpstr>Слайд 16</vt:lpstr>
      <vt:lpstr>Плёс</vt:lpstr>
      <vt:lpstr>Музей Левитана</vt:lpstr>
      <vt:lpstr>Символ города -    Спасо-Евфимиевский монастырь</vt:lpstr>
      <vt:lpstr>Слайд 20</vt:lpstr>
      <vt:lpstr>Владимир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Татьяна</dc:creator>
  <cp:lastModifiedBy>мой пк</cp:lastModifiedBy>
  <cp:revision>5</cp:revision>
  <dcterms:created xsi:type="dcterms:W3CDTF">2012-05-14T09:47:10Z</dcterms:created>
  <dcterms:modified xsi:type="dcterms:W3CDTF">2017-08-29T17:45:35Z</dcterms:modified>
</cp:coreProperties>
</file>