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24"/>
  </p:notesMasterIdLst>
  <p:handoutMasterIdLst>
    <p:handoutMasterId r:id="rId25"/>
  </p:handoutMasterIdLst>
  <p:sldIdLst>
    <p:sldId id="915" r:id="rId6"/>
    <p:sldId id="972" r:id="rId7"/>
    <p:sldId id="995" r:id="rId8"/>
    <p:sldId id="975" r:id="rId9"/>
    <p:sldId id="984" r:id="rId10"/>
    <p:sldId id="992" r:id="rId11"/>
    <p:sldId id="994" r:id="rId12"/>
    <p:sldId id="987" r:id="rId13"/>
    <p:sldId id="1001" r:id="rId14"/>
    <p:sldId id="1002" r:id="rId15"/>
    <p:sldId id="1005" r:id="rId16"/>
    <p:sldId id="997" r:id="rId17"/>
    <p:sldId id="1006" r:id="rId18"/>
    <p:sldId id="999" r:id="rId19"/>
    <p:sldId id="998" r:id="rId20"/>
    <p:sldId id="1000" r:id="rId21"/>
    <p:sldId id="964" r:id="rId22"/>
    <p:sldId id="951" r:id="rId2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346">
          <p15:clr>
            <a:srgbClr val="A4A3A4"/>
          </p15:clr>
        </p15:guide>
        <p15:guide id="5" orient="horz" pos="2364">
          <p15:clr>
            <a:srgbClr val="A4A3A4"/>
          </p15:clr>
        </p15:guide>
        <p15:guide id="6" pos="2880">
          <p15:clr>
            <a:srgbClr val="A4A3A4"/>
          </p15:clr>
        </p15:guide>
        <p15:guide id="7" pos="5647">
          <p15:clr>
            <a:srgbClr val="A4A3A4"/>
          </p15:clr>
        </p15:guide>
        <p15:guide id="8" pos="1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FF9933"/>
    <a:srgbClr val="99CC00"/>
    <a:srgbClr val="CC99FF"/>
    <a:srgbClr val="3366CC"/>
    <a:srgbClr val="0066CC"/>
    <a:srgbClr val="0033CC"/>
    <a:srgbClr val="180278"/>
    <a:srgbClr val="EBFAFF"/>
    <a:srgbClr val="F95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951" autoAdjust="0"/>
  </p:normalViewPr>
  <p:slideViewPr>
    <p:cSldViewPr>
      <p:cViewPr varScale="1">
        <p:scale>
          <a:sx n="71" d="100"/>
          <a:sy n="71" d="100"/>
        </p:scale>
        <p:origin x="738" y="60"/>
      </p:cViewPr>
      <p:guideLst>
        <p:guide orient="horz" pos="799"/>
        <p:guide orient="horz" pos="4201"/>
        <p:guide orient="horz" pos="709"/>
        <p:guide orient="horz" pos="346"/>
        <p:guide orient="horz" pos="2364"/>
        <p:guide pos="2880"/>
        <p:guide pos="5647"/>
        <p:guide pos="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396" y="-96"/>
      </p:cViewPr>
      <p:guideLst>
        <p:guide orient="horz" pos="3111"/>
        <p:guide pos="2141"/>
        <p:guide orient="horz"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239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3239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AF8959-2884-4477-9DD0-EB75483335CE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9435"/>
            <a:ext cx="2945659" cy="493239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379435"/>
            <a:ext cx="2945659" cy="493239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7262AC-8D5B-4FA2-A248-9473211F8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88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239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239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B1546E-647E-4C24-94B7-49DF5B87B804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718"/>
            <a:ext cx="5438140" cy="4443886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9435"/>
            <a:ext cx="2945659" cy="493239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9435"/>
            <a:ext cx="2945659" cy="493239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AAA03B-ABEB-4E41-8045-44ABA7456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9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633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384" indent="-284378" defTabSz="9163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514" indent="-227503" defTabSz="9163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519" indent="-227503" defTabSz="9163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524" indent="-227503" defTabSz="9163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530" indent="-227503" defTabSz="916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535" indent="-227503" defTabSz="916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2541" indent="-227503" defTabSz="916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546" indent="-227503" defTabSz="916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DFABE7-F24D-46F9-AE25-2CA35F3F31E6}" type="slidenum">
              <a:rPr lang="ru-RU" altLang="ru-RU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0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689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3004" indent="-281925" defTabSz="914689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7699" indent="-225540" defTabSz="914689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8778" indent="-225540" defTabSz="914689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9858" indent="-225540" defTabSz="914689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0937" indent="-225540" defTabSz="914689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2017" indent="-225540" defTabSz="914689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3096" indent="-225540" defTabSz="914689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4176" indent="-225540" defTabSz="914689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9560B71-1D1D-46B7-A5CA-A3C898D7C2CB}" type="slidenum">
              <a:rPr lang="ru-RU" sz="1200"/>
              <a:pPr/>
              <a:t>18</a:t>
            </a:fld>
            <a:endParaRPr lang="ru-RU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7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shayahmetov\Desktop\плашка больш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7544" y="2231675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5724525" y="3900488"/>
            <a:ext cx="1943100" cy="5032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300"/>
              </a:spcBef>
              <a:buClr>
                <a:srgbClr val="D1D7B5"/>
              </a:buClr>
              <a:buFont typeface="Georgia" pitchFamily="18" charset="0"/>
              <a:buNone/>
              <a:defRPr sz="24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9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" y="558454"/>
            <a:ext cx="8785225" cy="576263"/>
          </a:xfrm>
        </p:spPr>
        <p:txBody>
          <a:bodyPr>
            <a:noAutofit/>
          </a:bodyPr>
          <a:lstStyle>
            <a:lvl1pPr>
              <a:defRPr kumimoji="0" lang="ru-RU" sz="2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412"/>
            <a:ext cx="8784976" cy="54006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>
          <a:xfrm>
            <a:off x="6691313" y="0"/>
            <a:ext cx="1509712" cy="33337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lang="ru-RU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28"/>
          <p:cNvSpPr>
            <a:spLocks noGrp="1"/>
          </p:cNvSpPr>
          <p:nvPr>
            <p:ph type="sldNum" sz="quarter" idx="11"/>
          </p:nvPr>
        </p:nvSpPr>
        <p:spPr>
          <a:xfrm>
            <a:off x="8207375" y="1588"/>
            <a:ext cx="747713" cy="331787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BC74C1-862D-4ECA-BBBA-9CEBF51149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21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549275"/>
            <a:ext cx="8785101" cy="576263"/>
          </a:xfrm>
        </p:spPr>
        <p:txBody>
          <a:bodyPr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27"/>
          <p:cNvSpPr>
            <a:spLocks noGrp="1"/>
          </p:cNvSpPr>
          <p:nvPr>
            <p:ph type="dt" sz="half" idx="10"/>
          </p:nvPr>
        </p:nvSpPr>
        <p:spPr>
          <a:xfrm>
            <a:off x="6691313" y="0"/>
            <a:ext cx="1509712" cy="33337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lang="ru-RU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28"/>
          <p:cNvSpPr>
            <a:spLocks noGrp="1"/>
          </p:cNvSpPr>
          <p:nvPr>
            <p:ph type="sldNum" sz="quarter" idx="11"/>
          </p:nvPr>
        </p:nvSpPr>
        <p:spPr>
          <a:xfrm>
            <a:off x="8207375" y="1588"/>
            <a:ext cx="747713" cy="331787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DD8F78-2ED4-4670-8F1D-8C608954CD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87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kumimoji="0" lang="ru-RU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>
          <a:xfrm>
            <a:off x="6691313" y="0"/>
            <a:ext cx="1509712" cy="33337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lang="ru-RU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28"/>
          <p:cNvSpPr>
            <a:spLocks noGrp="1"/>
          </p:cNvSpPr>
          <p:nvPr>
            <p:ph type="sldNum" sz="quarter" idx="11"/>
          </p:nvPr>
        </p:nvSpPr>
        <p:spPr>
          <a:xfrm>
            <a:off x="8207375" y="1588"/>
            <a:ext cx="747713" cy="331787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CEE9FD-14DE-4399-A8FD-85D59B6869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15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16416" y="692696"/>
            <a:ext cx="648072" cy="5936704"/>
          </a:xfrm>
        </p:spPr>
        <p:txBody>
          <a:bodyPr vert="eaVert">
            <a:normAutofit/>
          </a:bodyPr>
          <a:lstStyle>
            <a:lvl1pPr>
              <a:defRPr kumimoji="0" lang="ru-RU" sz="2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692696"/>
            <a:ext cx="7993012" cy="5976392"/>
          </a:xfrm>
        </p:spPr>
        <p:txBody>
          <a:bodyPr vert="eaVert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>
          <a:xfrm>
            <a:off x="6691313" y="0"/>
            <a:ext cx="1509712" cy="33337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lang="ru-RU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28"/>
          <p:cNvSpPr>
            <a:spLocks noGrp="1"/>
          </p:cNvSpPr>
          <p:nvPr>
            <p:ph type="sldNum" sz="quarter" idx="11"/>
          </p:nvPr>
        </p:nvSpPr>
        <p:spPr>
          <a:xfrm>
            <a:off x="8207375" y="1588"/>
            <a:ext cx="747713" cy="331787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251DC0-749E-4DA3-83A0-11A35A0629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32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9CB959AD-49F4-478E-A013-BE606CDD1B41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6584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dshayahmetov\Desktop\Плашк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24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179388" y="549275"/>
            <a:ext cx="8785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179388" y="1268413"/>
            <a:ext cx="87852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61975" y="15875"/>
            <a:ext cx="8580438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СОВЕТ ДИРЕКТОРОВ ШКОЛ КАК РЕСУРС СТРАТЕГИЧЕСКОГО РАЗВИТИЯ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878" y="15875"/>
            <a:ext cx="444013" cy="481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0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D1D7B5"/>
        </a:buClr>
        <a:buFont typeface="Georgia" pitchFamily="18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D1D7B5"/>
        </a:buClr>
        <a:buFont typeface="Georgia" pitchFamily="18" charset="0"/>
        <a:buChar char="▫"/>
        <a:defRPr sz="1400" kern="1200">
          <a:solidFill>
            <a:srgbClr val="D1D7B5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andex.ru/maps/?um=constructor:2ead12a7bb4fff72cee681e4c5b3ff8f33373c73df685bbd2a1f60bbe604adb5&amp;source=constructor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75856" y="4293096"/>
            <a:ext cx="561662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ru-RU" sz="1800" b="1" i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2087724" y="1687306"/>
            <a:ext cx="6516724" cy="3780420"/>
          </a:xfrm>
        </p:spPr>
        <p:txBody>
          <a:bodyPr anchor="ctr"/>
          <a:lstStyle/>
          <a:p>
            <a:pPr algn="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Модернизация управляющих систем образовательных организаций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 архитектоники инновационного пространства к проектному </a:t>
            </a: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офису</a:t>
            </a:r>
            <a:endParaRPr lang="ru-RU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6" y="6209928"/>
            <a:ext cx="2875076" cy="64807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800" b="1" i="1" dirty="0" smtClean="0">
                <a:solidFill>
                  <a:srgbClr val="004070"/>
                </a:solidFill>
                <a:latin typeface="Cambria" pitchFamily="18" charset="0"/>
              </a:rPr>
              <a:t>г. Ярославль</a:t>
            </a:r>
          </a:p>
          <a:p>
            <a:pPr algn="ctr">
              <a:spcBef>
                <a:spcPts val="0"/>
              </a:spcBef>
            </a:pPr>
            <a:r>
              <a:rPr lang="ru-RU" sz="1800" b="1" i="1" dirty="0" smtClean="0">
                <a:solidFill>
                  <a:srgbClr val="004070"/>
                </a:solidFill>
                <a:latin typeface="Cambria" pitchFamily="18" charset="0"/>
              </a:rPr>
              <a:t>28 </a:t>
            </a:r>
            <a:r>
              <a:rPr lang="ru-RU" sz="1800" b="1" i="1" dirty="0" smtClean="0">
                <a:solidFill>
                  <a:srgbClr val="004070"/>
                </a:solidFill>
                <a:latin typeface="Cambria" pitchFamily="18" charset="0"/>
              </a:rPr>
              <a:t>июня 2019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4644"/>
            <a:ext cx="1080120" cy="146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89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872716"/>
            <a:ext cx="8208144" cy="390662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3077" tIns="41538" rIns="83077" bIns="41538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3200" dirty="0" smtClean="0"/>
              <a:t>	</a:t>
            </a:r>
            <a:r>
              <a:rPr lang="ru-RU" sz="3200" b="1" dirty="0" smtClean="0">
                <a:solidFill>
                  <a:srgbClr val="C00000"/>
                </a:solidFill>
              </a:rPr>
              <a:t>Проект </a:t>
            </a:r>
            <a:r>
              <a:rPr lang="ru-RU" sz="3200" b="1" dirty="0">
                <a:solidFill>
                  <a:srgbClr val="C00000"/>
                </a:solidFill>
              </a:rPr>
              <a:t>направлен </a:t>
            </a:r>
            <a:r>
              <a:rPr lang="ru-RU" sz="3200" dirty="0"/>
              <a:t>на повышение </a:t>
            </a:r>
            <a:r>
              <a:rPr lang="ru-RU" sz="3200" b="1" dirty="0">
                <a:solidFill>
                  <a:srgbClr val="C00000"/>
                </a:solidFill>
              </a:rPr>
              <a:t>качества управления </a:t>
            </a:r>
            <a:r>
              <a:rPr lang="ru-RU" sz="3200" dirty="0"/>
              <a:t>общеобразовательным учреждением через построение общей картины образовательного пространства города Ярославля на основе стимулирования «выращивания индивидуальностей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486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+mn-ea"/>
                <a:cs typeface="+mn-cs"/>
              </a:rPr>
              <a:t>Задачи</a:t>
            </a:r>
            <a:r>
              <a:rPr lang="ru-RU" dirty="0" smtClean="0"/>
              <a:t> 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+mn-ea"/>
                <a:cs typeface="+mn-cs"/>
              </a:rPr>
              <a:t>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7" y="1521278"/>
            <a:ext cx="7488706" cy="4464006"/>
          </a:xfrm>
        </p:spPr>
        <p:txBody>
          <a:bodyPr>
            <a:normAutofit fontScale="92500" lnSpcReduction="20000"/>
          </a:bodyPr>
          <a:lstStyle/>
          <a:p>
            <a:pPr marL="109537" lvl="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Сформировать проектный офис в условиях новой архитектоники образовательного пространства муниципальной системы образования.</a:t>
            </a:r>
          </a:p>
          <a:p>
            <a:pPr marL="109537" indent="0">
              <a:buNone/>
            </a:pPr>
            <a:endParaRPr lang="ru-RU" sz="1400" dirty="0">
              <a:solidFill>
                <a:srgbClr val="002060"/>
              </a:solidFill>
            </a:endParaRPr>
          </a:p>
          <a:p>
            <a:pPr marL="109537" lvl="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Использовать эффективные современные информационные технологии в управлении образовательной организацией. 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109537" lvl="0" indent="0">
              <a:buNone/>
            </a:pPr>
            <a:endParaRPr lang="ru-RU" sz="2600" dirty="0">
              <a:solidFill>
                <a:srgbClr val="002060"/>
              </a:solidFill>
            </a:endParaRPr>
          </a:p>
          <a:p>
            <a:pPr marL="109537" lvl="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Совершенствовать структуру управления через реализацию проектного офиса (введение новых структур - проектно-методических советов</a:t>
            </a:r>
            <a:r>
              <a:rPr lang="ru-RU" sz="2600" dirty="0" smtClean="0">
                <a:solidFill>
                  <a:srgbClr val="002060"/>
                </a:solidFill>
              </a:rPr>
              <a:t>).</a:t>
            </a:r>
          </a:p>
          <a:p>
            <a:pPr marL="109537" lvl="0" indent="0">
              <a:buNone/>
            </a:pPr>
            <a:endParaRPr lang="ru-RU" sz="2600" dirty="0">
              <a:solidFill>
                <a:srgbClr val="002060"/>
              </a:solidFill>
            </a:endParaRPr>
          </a:p>
          <a:p>
            <a:pPr marL="109537" lvl="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Изучить системы и успешные практики управления в различных структурах управления.</a:t>
            </a:r>
          </a:p>
        </p:txBody>
      </p:sp>
      <p:pic>
        <p:nvPicPr>
          <p:cNvPr id="7" name="Picture 6" descr="http://kerch-internat.ucoz.ru/15ikonki/w512h510135212684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4" y="1416766"/>
            <a:ext cx="768152" cy="7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kerch-internat.ucoz.ru/15ikonki/w512h510135212684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4" y="2705071"/>
            <a:ext cx="768152" cy="7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kerch-internat.ucoz.ru/15ikonki/w512h510135212684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6" y="3879124"/>
            <a:ext cx="768152" cy="7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kerch-internat.ucoz.ru/15ikonki/w512h510135212684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0" y="5167429"/>
            <a:ext cx="768152" cy="7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" y="584485"/>
            <a:ext cx="8785225" cy="576263"/>
          </a:xfr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Благодаря проекту</a:t>
            </a:r>
            <a:endParaRPr lang="ru-RU" sz="28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7" y="1160748"/>
            <a:ext cx="8676456" cy="2736304"/>
          </a:xfrm>
        </p:spPr>
        <p:txBody>
          <a:bodyPr>
            <a:noAutofit/>
          </a:bodyPr>
          <a:lstStyle/>
          <a:p>
            <a:pPr marL="109537" indent="0">
              <a:buNone/>
            </a:pPr>
            <a:r>
              <a:rPr lang="ru-RU" sz="2800" dirty="0" smtClean="0">
                <a:solidFill>
                  <a:srgbClr val="180278"/>
                </a:solidFill>
              </a:rPr>
              <a:t>руководители </a:t>
            </a:r>
            <a:r>
              <a:rPr lang="ru-RU" sz="2800" dirty="0">
                <a:solidFill>
                  <a:srgbClr val="180278"/>
                </a:solidFill>
              </a:rPr>
              <a:t>ОО и их управленческие команды смогут повысить профессиональный уровень посредствам формирования новых компетенций, связанных с освоением проектного офиса, информационных технологий в управлении, что приведет к модернизации управляющих </a:t>
            </a:r>
            <a:r>
              <a:rPr lang="ru-RU" sz="2800" dirty="0" smtClean="0">
                <a:solidFill>
                  <a:srgbClr val="180278"/>
                </a:solidFill>
              </a:rPr>
              <a:t>систем </a:t>
            </a:r>
            <a:endParaRPr lang="ru-RU" sz="2800" dirty="0">
              <a:solidFill>
                <a:srgbClr val="180278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Tx/>
              <a:buNone/>
            </a:pPr>
            <a:endParaRPr lang="ru-RU" sz="2800" b="1" dirty="0">
              <a:solidFill>
                <a:srgbClr val="180278"/>
              </a:solidFill>
              <a:cs typeface="Arial" panose="020B0604020202020204" pitchFamily="34" charset="0"/>
            </a:endParaRPr>
          </a:p>
          <a:p>
            <a:endParaRPr lang="ru-RU" sz="2800" dirty="0">
              <a:solidFill>
                <a:srgbClr val="180278"/>
              </a:solidFill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C74C1-862D-4ECA-BBBA-9CEBF51149E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41068"/>
            <a:ext cx="5319192" cy="26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ea typeface="+mn-ea"/>
                <a:cs typeface="+mn-cs"/>
              </a:rPr>
              <a:t>Механизмы реализации</a:t>
            </a:r>
            <a:endParaRPr lang="ru-RU" sz="3200" b="1" dirty="0">
              <a:solidFill>
                <a:srgbClr val="C00000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7" y="1521278"/>
            <a:ext cx="7488706" cy="4464006"/>
          </a:xfrm>
        </p:spPr>
        <p:txBody>
          <a:bodyPr>
            <a:normAutofit fontScale="70000" lnSpcReduction="20000"/>
          </a:bodyPr>
          <a:lstStyle/>
          <a:p>
            <a:pPr marL="109537" lvl="0" indent="0">
              <a:buNone/>
            </a:pPr>
            <a:r>
              <a:rPr lang="ru-RU" sz="3300" dirty="0">
                <a:solidFill>
                  <a:srgbClr val="004070"/>
                </a:solidFill>
              </a:rPr>
              <a:t>Формирование проектного офиса в условиях новой архитектоники образовательного пространства муниципальной системы образования: разработка нормативных и методических документов(положение о проектном офисе, положения о проектном офисе, проектном комитете, рабочих группах</a:t>
            </a:r>
            <a:r>
              <a:rPr lang="ru-RU" sz="3300" dirty="0" smtClean="0">
                <a:solidFill>
                  <a:srgbClr val="004070"/>
                </a:solidFill>
              </a:rPr>
              <a:t>)</a:t>
            </a:r>
          </a:p>
          <a:p>
            <a:pPr marL="109537" lvl="0" indent="0">
              <a:buNone/>
            </a:pPr>
            <a:endParaRPr lang="ru-RU" sz="3300" dirty="0">
              <a:solidFill>
                <a:srgbClr val="004070"/>
              </a:solidFill>
            </a:endParaRPr>
          </a:p>
          <a:p>
            <a:pPr marL="109537" indent="0">
              <a:buNone/>
            </a:pPr>
            <a:r>
              <a:rPr lang="ru-RU" sz="3300" dirty="0">
                <a:solidFill>
                  <a:srgbClr val="004070"/>
                </a:solidFill>
              </a:rPr>
              <a:t>Использование эффективных современных информационных технологий в управлении образовательной организацией: Формирование информационной платформы проектного офиса, создание банка мониторинговых исследований в управлении, инновационных управленческих проектов в образовании. </a:t>
            </a:r>
          </a:p>
          <a:p>
            <a:pPr marL="109537" lvl="0" indent="0">
              <a:buNone/>
            </a:pP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17" y="3969060"/>
            <a:ext cx="1208026" cy="9185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57" y="1664804"/>
            <a:ext cx="1078786" cy="8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C74C1-862D-4ECA-BBBA-9CEBF51149E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656493"/>
            <a:ext cx="8785225" cy="576263"/>
          </a:xfrm>
          <a:effectLst/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Эффекты для МСО</a:t>
            </a:r>
            <a:endParaRPr lang="ru-RU" sz="28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55676" y="1304055"/>
            <a:ext cx="71755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4070"/>
                </a:solidFill>
                <a:latin typeface="+mn-lt"/>
              </a:rPr>
              <a:t>Повышение профессионального уровня руководителей ОО: активизация руководителей по осмыслению собственно управленческой деятельности, приведение управляющих систем в соответствии с современными требованиями. 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46540" y="4616949"/>
            <a:ext cx="71755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4070"/>
                </a:solidFill>
                <a:latin typeface="+mn-lt"/>
              </a:rPr>
              <a:t>Внедрение в деятельность руководителей ОО современных инновационных практик управленческой сферы</a:t>
            </a:r>
            <a:r>
              <a:rPr lang="ru-RU" sz="2800" dirty="0" smtClean="0">
                <a:solidFill>
                  <a:srgbClr val="004070"/>
                </a:solidFill>
                <a:latin typeface="+mn-lt"/>
              </a:rPr>
              <a:t>.</a:t>
            </a:r>
            <a:endParaRPr lang="ru-RU" sz="2800" dirty="0">
              <a:solidFill>
                <a:srgbClr val="004070"/>
              </a:solidFill>
              <a:latin typeface="+mn-lt"/>
            </a:endParaRPr>
          </a:p>
        </p:txBody>
      </p:sp>
      <p:pic>
        <p:nvPicPr>
          <p:cNvPr id="13" name="Picture 2" descr="D:\Users\KEgoshin\Desktop\Презентация\Картинки\1. Фильтр\Кругляши\07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2" y="1344983"/>
            <a:ext cx="917674" cy="83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62" y="4625553"/>
            <a:ext cx="94618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C74C1-862D-4ECA-BBBA-9CEBF51149E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656493"/>
            <a:ext cx="8785225" cy="576263"/>
          </a:xfrm>
          <a:effectLst/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Ожидаемые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инновационные продукты</a:t>
            </a:r>
            <a:endParaRPr lang="ru-RU" sz="28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0778" y="1304055"/>
            <a:ext cx="7633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4070"/>
                </a:solidFill>
                <a:latin typeface="+mn-lt"/>
              </a:rPr>
              <a:t>Проект «Модернизация управляющих систем образовательных организаций: от архитектоники инновационного пространства к проектному офису»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30777" y="2509208"/>
            <a:ext cx="78701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err="1">
                <a:solidFill>
                  <a:srgbClr val="004070"/>
                </a:solidFill>
                <a:latin typeface="+mn-lt"/>
              </a:rPr>
              <a:t>Подпроекты</a:t>
            </a:r>
            <a:r>
              <a:rPr lang="ru-RU" sz="2000" dirty="0">
                <a:solidFill>
                  <a:srgbClr val="004070"/>
                </a:solidFill>
                <a:latin typeface="+mn-lt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4070"/>
                </a:solidFill>
                <a:latin typeface="+mn-lt"/>
              </a:rPr>
              <a:t>«Профессиональный стандарт руководителя» (</a:t>
            </a:r>
            <a:r>
              <a:rPr lang="ru-RU" sz="2000" dirty="0" smtClean="0">
                <a:solidFill>
                  <a:srgbClr val="004070"/>
                </a:solidFill>
                <a:latin typeface="+mn-lt"/>
              </a:rPr>
              <a:t>2019-2020)</a:t>
            </a:r>
            <a:endParaRPr lang="ru-RU" sz="2000" dirty="0">
              <a:solidFill>
                <a:srgbClr val="004070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4070"/>
                </a:solidFill>
                <a:latin typeface="+mn-lt"/>
              </a:rPr>
              <a:t>«Аналитическая деятельность руководителя» (</a:t>
            </a:r>
            <a:r>
              <a:rPr lang="ru-RU" sz="2000" dirty="0" smtClean="0">
                <a:solidFill>
                  <a:srgbClr val="004070"/>
                </a:solidFill>
                <a:latin typeface="+mn-lt"/>
              </a:rPr>
              <a:t>2020-2021)</a:t>
            </a:r>
            <a:endParaRPr lang="ru-RU" sz="2000" dirty="0">
              <a:solidFill>
                <a:srgbClr val="004070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4070"/>
                </a:solidFill>
                <a:latin typeface="+mn-lt"/>
              </a:rPr>
              <a:t>«Мониторинг и управление по результатам» (</a:t>
            </a:r>
            <a:r>
              <a:rPr lang="ru-RU" sz="2000" dirty="0" smtClean="0">
                <a:solidFill>
                  <a:srgbClr val="004070"/>
                </a:solidFill>
                <a:latin typeface="+mn-lt"/>
              </a:rPr>
              <a:t>2021-2022)</a:t>
            </a:r>
            <a:endParaRPr lang="ru-RU" sz="2000" dirty="0">
              <a:solidFill>
                <a:srgbClr val="004070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30777" y="4016000"/>
            <a:ext cx="7500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4070"/>
                </a:solidFill>
                <a:latin typeface="+mn-lt"/>
              </a:rPr>
              <a:t>Проектный офис в условиях новой архитектоники образовательного пространства муниципальной системы образования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30778" y="5328554"/>
            <a:ext cx="6482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4070"/>
                </a:solidFill>
                <a:latin typeface="+mn-lt"/>
              </a:rPr>
              <a:t>Банк инновационных управленческих проектов и практик в образовании</a:t>
            </a:r>
          </a:p>
        </p:txBody>
      </p:sp>
      <p:pic>
        <p:nvPicPr>
          <p:cNvPr id="29" name="Picture 5" descr="D:\Users\KEgoshin\Desktop\Презентация\Картинки\1. Фильтр\Кругляши\Sxema_god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0918"/>
            <a:ext cx="865310" cy="86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D:\Users\KEgoshin\Desktop\Презентация\Картинки\1. Фильтр\Кругляши\Sxema_dym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4" y="4016000"/>
            <a:ext cx="859994" cy="8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D:\Users\KEgoshin\Desktop\Презентация\Картинки\1. Фильтр\Кругляши\RoundIcons-Free-Set-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4" y="5328554"/>
            <a:ext cx="873303" cy="8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D:\Users\KEgoshin\Desktop\Презентация\Картинки\1. Фильтр\Кругляши\Sxema_isl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5" y="2687577"/>
            <a:ext cx="873303" cy="87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Внедрение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результатов проекта в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МСО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C74C1-862D-4ECA-BBBA-9CEBF51149E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30577" y="1374215"/>
            <a:ext cx="5776798" cy="303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4070"/>
                </a:solidFill>
                <a:latin typeface="+mn-lt"/>
              </a:rPr>
              <a:t>вовлечение команды руководителей в инновационную деятельность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4070"/>
                </a:solidFill>
                <a:latin typeface="+mn-lt"/>
              </a:rPr>
              <a:t>проведение Стратегических и тактических сессий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4070"/>
                </a:solidFill>
                <a:latin typeface="+mn-lt"/>
              </a:rPr>
              <a:t>обучение </a:t>
            </a:r>
            <a:r>
              <a:rPr lang="ru-RU" sz="2400" dirty="0">
                <a:solidFill>
                  <a:srgbClr val="004070"/>
                </a:solidFill>
                <a:latin typeface="+mn-lt"/>
              </a:rPr>
              <a:t>руководителей через виртуально-дистанционный постоянно действующий семинар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668" y="4800287"/>
            <a:ext cx="7812744" cy="176815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7668" y="1299835"/>
            <a:ext cx="7812744" cy="320275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03614" y="4653136"/>
            <a:ext cx="5776798" cy="177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4070"/>
                </a:solidFill>
                <a:latin typeface="+mn-lt"/>
              </a:rPr>
              <a:t>база </a:t>
            </a:r>
            <a:r>
              <a:rPr lang="ru-RU" sz="2400" dirty="0">
                <a:solidFill>
                  <a:srgbClr val="004070"/>
                </a:solidFill>
                <a:latin typeface="+mn-lt"/>
              </a:rPr>
              <a:t>успешных управленческих практик в образовании на платформе Виртуального ресурсного центра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819994" y="2024844"/>
            <a:ext cx="1289304" cy="1289304"/>
          </a:xfrm>
          <a:prstGeom prst="ellipse">
            <a:avLst/>
          </a:prstGeom>
          <a:gradFill flip="none" rotWithShape="1">
            <a:gsLst>
              <a:gs pos="0">
                <a:srgbClr val="3C9A96">
                  <a:shade val="30000"/>
                  <a:satMod val="115000"/>
                </a:srgbClr>
              </a:gs>
              <a:gs pos="50000">
                <a:srgbClr val="3C9A96">
                  <a:shade val="67500"/>
                  <a:satMod val="115000"/>
                </a:srgbClr>
              </a:gs>
              <a:gs pos="100000">
                <a:srgbClr val="3C9A96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grpSp>
        <p:nvGrpSpPr>
          <p:cNvPr id="18" name="Группа 159"/>
          <p:cNvGrpSpPr/>
          <p:nvPr/>
        </p:nvGrpSpPr>
        <p:grpSpPr>
          <a:xfrm>
            <a:off x="1009464" y="2536963"/>
            <a:ext cx="466683" cy="569911"/>
            <a:chOff x="8774113" y="4103688"/>
            <a:chExt cx="344488" cy="420687"/>
          </a:xfrm>
          <a:solidFill>
            <a:schemeClr val="bg1"/>
          </a:solidFill>
        </p:grpSpPr>
        <p:sp>
          <p:nvSpPr>
            <p:cNvPr id="19" name="Freeform 611"/>
            <p:cNvSpPr>
              <a:spLocks noEditPoints="1"/>
            </p:cNvSpPr>
            <p:nvPr/>
          </p:nvSpPr>
          <p:spPr bwMode="auto">
            <a:xfrm>
              <a:off x="8829676" y="4103688"/>
              <a:ext cx="231775" cy="227013"/>
            </a:xfrm>
            <a:custGeom>
              <a:avLst/>
              <a:gdLst/>
              <a:ahLst/>
              <a:cxnLst>
                <a:cxn ang="0">
                  <a:pos x="124" y="23"/>
                </a:cxn>
                <a:cxn ang="0">
                  <a:pos x="83" y="41"/>
                </a:cxn>
                <a:cxn ang="0">
                  <a:pos x="55" y="75"/>
                </a:cxn>
                <a:cxn ang="0">
                  <a:pos x="40" y="124"/>
                </a:cxn>
                <a:cxn ang="0">
                  <a:pos x="36" y="130"/>
                </a:cxn>
                <a:cxn ang="0">
                  <a:pos x="30" y="133"/>
                </a:cxn>
                <a:cxn ang="0">
                  <a:pos x="22" y="138"/>
                </a:cxn>
                <a:cxn ang="0">
                  <a:pos x="21" y="157"/>
                </a:cxn>
                <a:cxn ang="0">
                  <a:pos x="33" y="177"/>
                </a:cxn>
                <a:cxn ang="0">
                  <a:pos x="46" y="187"/>
                </a:cxn>
                <a:cxn ang="0">
                  <a:pos x="53" y="188"/>
                </a:cxn>
                <a:cxn ang="0">
                  <a:pos x="59" y="191"/>
                </a:cxn>
                <a:cxn ang="0">
                  <a:pos x="62" y="197"/>
                </a:cxn>
                <a:cxn ang="0">
                  <a:pos x="71" y="217"/>
                </a:cxn>
                <a:cxn ang="0">
                  <a:pos x="92" y="242"/>
                </a:cxn>
                <a:cxn ang="0">
                  <a:pos x="122" y="262"/>
                </a:cxn>
                <a:cxn ang="0">
                  <a:pos x="140" y="264"/>
                </a:cxn>
                <a:cxn ang="0">
                  <a:pos x="144" y="266"/>
                </a:cxn>
                <a:cxn ang="0">
                  <a:pos x="150" y="264"/>
                </a:cxn>
                <a:cxn ang="0">
                  <a:pos x="153" y="266"/>
                </a:cxn>
                <a:cxn ang="0">
                  <a:pos x="186" y="254"/>
                </a:cxn>
                <a:cxn ang="0">
                  <a:pos x="211" y="229"/>
                </a:cxn>
                <a:cxn ang="0">
                  <a:pos x="226" y="206"/>
                </a:cxn>
                <a:cxn ang="0">
                  <a:pos x="232" y="193"/>
                </a:cxn>
                <a:cxn ang="0">
                  <a:pos x="239" y="188"/>
                </a:cxn>
                <a:cxn ang="0">
                  <a:pos x="249" y="184"/>
                </a:cxn>
                <a:cxn ang="0">
                  <a:pos x="264" y="171"/>
                </a:cxn>
                <a:cxn ang="0">
                  <a:pos x="272" y="147"/>
                </a:cxn>
                <a:cxn ang="0">
                  <a:pos x="268" y="135"/>
                </a:cxn>
                <a:cxn ang="0">
                  <a:pos x="260" y="133"/>
                </a:cxn>
                <a:cxn ang="0">
                  <a:pos x="254" y="129"/>
                </a:cxn>
                <a:cxn ang="0">
                  <a:pos x="246" y="98"/>
                </a:cxn>
                <a:cxn ang="0">
                  <a:pos x="226" y="55"/>
                </a:cxn>
                <a:cxn ang="0">
                  <a:pos x="192" y="29"/>
                </a:cxn>
                <a:cxn ang="0">
                  <a:pos x="148" y="20"/>
                </a:cxn>
                <a:cxn ang="0">
                  <a:pos x="174" y="2"/>
                </a:cxn>
                <a:cxn ang="0">
                  <a:pos x="220" y="23"/>
                </a:cxn>
                <a:cxn ang="0">
                  <a:pos x="252" y="60"/>
                </a:cxn>
                <a:cxn ang="0">
                  <a:pos x="270" y="115"/>
                </a:cxn>
                <a:cxn ang="0">
                  <a:pos x="278" y="118"/>
                </a:cxn>
                <a:cxn ang="0">
                  <a:pos x="286" y="127"/>
                </a:cxn>
                <a:cxn ang="0">
                  <a:pos x="292" y="150"/>
                </a:cxn>
                <a:cxn ang="0">
                  <a:pos x="283" y="178"/>
                </a:cxn>
                <a:cxn ang="0">
                  <a:pos x="264" y="199"/>
                </a:cxn>
                <a:cxn ang="0">
                  <a:pos x="243" y="215"/>
                </a:cxn>
                <a:cxn ang="0">
                  <a:pos x="227" y="240"/>
                </a:cxn>
                <a:cxn ang="0">
                  <a:pos x="202" y="266"/>
                </a:cxn>
                <a:cxn ang="0">
                  <a:pos x="167" y="282"/>
                </a:cxn>
                <a:cxn ang="0">
                  <a:pos x="143" y="285"/>
                </a:cxn>
                <a:cxn ang="0">
                  <a:pos x="104" y="275"/>
                </a:cxn>
                <a:cxn ang="0">
                  <a:pos x="75" y="252"/>
                </a:cxn>
                <a:cxn ang="0">
                  <a:pos x="55" y="226"/>
                </a:cxn>
                <a:cxn ang="0">
                  <a:pos x="45" y="207"/>
                </a:cxn>
                <a:cxn ang="0">
                  <a:pos x="27" y="199"/>
                </a:cxn>
                <a:cxn ang="0">
                  <a:pos x="8" y="178"/>
                </a:cxn>
                <a:cxn ang="0">
                  <a:pos x="0" y="150"/>
                </a:cxn>
                <a:cxn ang="0">
                  <a:pos x="6" y="127"/>
                </a:cxn>
                <a:cxn ang="0">
                  <a:pos x="13" y="118"/>
                </a:cxn>
                <a:cxn ang="0">
                  <a:pos x="21" y="115"/>
                </a:cxn>
                <a:cxn ang="0">
                  <a:pos x="40" y="61"/>
                </a:cxn>
                <a:cxn ang="0">
                  <a:pos x="74" y="23"/>
                </a:cxn>
                <a:cxn ang="0">
                  <a:pos x="120" y="2"/>
                </a:cxn>
              </a:cxnLst>
              <a:rect l="0" t="0" r="r" b="b"/>
              <a:pathLst>
                <a:path w="292" h="285">
                  <a:moveTo>
                    <a:pt x="148" y="20"/>
                  </a:moveTo>
                  <a:lnTo>
                    <a:pt x="124" y="23"/>
                  </a:lnTo>
                  <a:lnTo>
                    <a:pt x="103" y="30"/>
                  </a:lnTo>
                  <a:lnTo>
                    <a:pt x="83" y="41"/>
                  </a:lnTo>
                  <a:lnTo>
                    <a:pt x="68" y="56"/>
                  </a:lnTo>
                  <a:lnTo>
                    <a:pt x="55" y="75"/>
                  </a:lnTo>
                  <a:lnTo>
                    <a:pt x="46" y="98"/>
                  </a:lnTo>
                  <a:lnTo>
                    <a:pt x="40" y="124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2" y="133"/>
                  </a:lnTo>
                  <a:lnTo>
                    <a:pt x="30" y="133"/>
                  </a:lnTo>
                  <a:lnTo>
                    <a:pt x="25" y="135"/>
                  </a:lnTo>
                  <a:lnTo>
                    <a:pt x="22" y="138"/>
                  </a:lnTo>
                  <a:lnTo>
                    <a:pt x="20" y="147"/>
                  </a:lnTo>
                  <a:lnTo>
                    <a:pt x="21" y="157"/>
                  </a:lnTo>
                  <a:lnTo>
                    <a:pt x="26" y="169"/>
                  </a:lnTo>
                  <a:lnTo>
                    <a:pt x="33" y="177"/>
                  </a:lnTo>
                  <a:lnTo>
                    <a:pt x="40" y="183"/>
                  </a:lnTo>
                  <a:lnTo>
                    <a:pt x="46" y="187"/>
                  </a:lnTo>
                  <a:lnTo>
                    <a:pt x="51" y="188"/>
                  </a:lnTo>
                  <a:lnTo>
                    <a:pt x="53" y="188"/>
                  </a:lnTo>
                  <a:lnTo>
                    <a:pt x="57" y="189"/>
                  </a:lnTo>
                  <a:lnTo>
                    <a:pt x="59" y="191"/>
                  </a:lnTo>
                  <a:lnTo>
                    <a:pt x="61" y="195"/>
                  </a:lnTo>
                  <a:lnTo>
                    <a:pt x="62" y="197"/>
                  </a:lnTo>
                  <a:lnTo>
                    <a:pt x="65" y="206"/>
                  </a:lnTo>
                  <a:lnTo>
                    <a:pt x="71" y="217"/>
                  </a:lnTo>
                  <a:lnTo>
                    <a:pt x="81" y="229"/>
                  </a:lnTo>
                  <a:lnTo>
                    <a:pt x="92" y="242"/>
                  </a:lnTo>
                  <a:lnTo>
                    <a:pt x="105" y="254"/>
                  </a:lnTo>
                  <a:lnTo>
                    <a:pt x="122" y="262"/>
                  </a:lnTo>
                  <a:lnTo>
                    <a:pt x="140" y="266"/>
                  </a:lnTo>
                  <a:lnTo>
                    <a:pt x="140" y="264"/>
                  </a:lnTo>
                  <a:lnTo>
                    <a:pt x="142" y="264"/>
                  </a:lnTo>
                  <a:lnTo>
                    <a:pt x="144" y="266"/>
                  </a:lnTo>
                  <a:lnTo>
                    <a:pt x="148" y="266"/>
                  </a:lnTo>
                  <a:lnTo>
                    <a:pt x="150" y="264"/>
                  </a:lnTo>
                  <a:lnTo>
                    <a:pt x="152" y="264"/>
                  </a:lnTo>
                  <a:lnTo>
                    <a:pt x="153" y="266"/>
                  </a:lnTo>
                  <a:lnTo>
                    <a:pt x="171" y="262"/>
                  </a:lnTo>
                  <a:lnTo>
                    <a:pt x="186" y="254"/>
                  </a:lnTo>
                  <a:lnTo>
                    <a:pt x="199" y="242"/>
                  </a:lnTo>
                  <a:lnTo>
                    <a:pt x="211" y="229"/>
                  </a:lnTo>
                  <a:lnTo>
                    <a:pt x="220" y="217"/>
                  </a:lnTo>
                  <a:lnTo>
                    <a:pt x="226" y="206"/>
                  </a:lnTo>
                  <a:lnTo>
                    <a:pt x="229" y="197"/>
                  </a:lnTo>
                  <a:lnTo>
                    <a:pt x="232" y="193"/>
                  </a:lnTo>
                  <a:lnTo>
                    <a:pt x="234" y="190"/>
                  </a:lnTo>
                  <a:lnTo>
                    <a:pt x="239" y="188"/>
                  </a:lnTo>
                  <a:lnTo>
                    <a:pt x="243" y="188"/>
                  </a:lnTo>
                  <a:lnTo>
                    <a:pt x="249" y="184"/>
                  </a:lnTo>
                  <a:lnTo>
                    <a:pt x="257" y="179"/>
                  </a:lnTo>
                  <a:lnTo>
                    <a:pt x="264" y="171"/>
                  </a:lnTo>
                  <a:lnTo>
                    <a:pt x="270" y="157"/>
                  </a:lnTo>
                  <a:lnTo>
                    <a:pt x="272" y="147"/>
                  </a:lnTo>
                  <a:lnTo>
                    <a:pt x="270" y="138"/>
                  </a:lnTo>
                  <a:lnTo>
                    <a:pt x="268" y="135"/>
                  </a:lnTo>
                  <a:lnTo>
                    <a:pt x="263" y="133"/>
                  </a:lnTo>
                  <a:lnTo>
                    <a:pt x="260" y="133"/>
                  </a:lnTo>
                  <a:lnTo>
                    <a:pt x="257" y="132"/>
                  </a:lnTo>
                  <a:lnTo>
                    <a:pt x="254" y="129"/>
                  </a:lnTo>
                  <a:lnTo>
                    <a:pt x="252" y="124"/>
                  </a:lnTo>
                  <a:lnTo>
                    <a:pt x="246" y="98"/>
                  </a:lnTo>
                  <a:lnTo>
                    <a:pt x="238" y="74"/>
                  </a:lnTo>
                  <a:lnTo>
                    <a:pt x="226" y="55"/>
                  </a:lnTo>
                  <a:lnTo>
                    <a:pt x="210" y="41"/>
                  </a:lnTo>
                  <a:lnTo>
                    <a:pt x="192" y="29"/>
                  </a:lnTo>
                  <a:lnTo>
                    <a:pt x="172" y="23"/>
                  </a:lnTo>
                  <a:lnTo>
                    <a:pt x="148" y="20"/>
                  </a:lnTo>
                  <a:close/>
                  <a:moveTo>
                    <a:pt x="148" y="0"/>
                  </a:moveTo>
                  <a:lnTo>
                    <a:pt x="174" y="2"/>
                  </a:lnTo>
                  <a:lnTo>
                    <a:pt x="199" y="10"/>
                  </a:lnTo>
                  <a:lnTo>
                    <a:pt x="220" y="23"/>
                  </a:lnTo>
                  <a:lnTo>
                    <a:pt x="238" y="39"/>
                  </a:lnTo>
                  <a:lnTo>
                    <a:pt x="252" y="60"/>
                  </a:lnTo>
                  <a:lnTo>
                    <a:pt x="263" y="85"/>
                  </a:lnTo>
                  <a:lnTo>
                    <a:pt x="270" y="115"/>
                  </a:lnTo>
                  <a:lnTo>
                    <a:pt x="274" y="116"/>
                  </a:lnTo>
                  <a:lnTo>
                    <a:pt x="278" y="118"/>
                  </a:lnTo>
                  <a:lnTo>
                    <a:pt x="282" y="122"/>
                  </a:lnTo>
                  <a:lnTo>
                    <a:pt x="286" y="127"/>
                  </a:lnTo>
                  <a:lnTo>
                    <a:pt x="290" y="138"/>
                  </a:lnTo>
                  <a:lnTo>
                    <a:pt x="292" y="150"/>
                  </a:lnTo>
                  <a:lnTo>
                    <a:pt x="289" y="163"/>
                  </a:lnTo>
                  <a:lnTo>
                    <a:pt x="283" y="178"/>
                  </a:lnTo>
                  <a:lnTo>
                    <a:pt x="274" y="190"/>
                  </a:lnTo>
                  <a:lnTo>
                    <a:pt x="264" y="199"/>
                  </a:lnTo>
                  <a:lnTo>
                    <a:pt x="247" y="207"/>
                  </a:lnTo>
                  <a:lnTo>
                    <a:pt x="243" y="215"/>
                  </a:lnTo>
                  <a:lnTo>
                    <a:pt x="237" y="227"/>
                  </a:lnTo>
                  <a:lnTo>
                    <a:pt x="227" y="240"/>
                  </a:lnTo>
                  <a:lnTo>
                    <a:pt x="216" y="254"/>
                  </a:lnTo>
                  <a:lnTo>
                    <a:pt x="202" y="266"/>
                  </a:lnTo>
                  <a:lnTo>
                    <a:pt x="186" y="276"/>
                  </a:lnTo>
                  <a:lnTo>
                    <a:pt x="167" y="282"/>
                  </a:lnTo>
                  <a:lnTo>
                    <a:pt x="146" y="285"/>
                  </a:lnTo>
                  <a:lnTo>
                    <a:pt x="143" y="285"/>
                  </a:lnTo>
                  <a:lnTo>
                    <a:pt x="122" y="282"/>
                  </a:lnTo>
                  <a:lnTo>
                    <a:pt x="104" y="275"/>
                  </a:lnTo>
                  <a:lnTo>
                    <a:pt x="88" y="264"/>
                  </a:lnTo>
                  <a:lnTo>
                    <a:pt x="75" y="252"/>
                  </a:lnTo>
                  <a:lnTo>
                    <a:pt x="63" y="239"/>
                  </a:lnTo>
                  <a:lnTo>
                    <a:pt x="55" y="226"/>
                  </a:lnTo>
                  <a:lnTo>
                    <a:pt x="49" y="215"/>
                  </a:lnTo>
                  <a:lnTo>
                    <a:pt x="45" y="207"/>
                  </a:lnTo>
                  <a:lnTo>
                    <a:pt x="37" y="203"/>
                  </a:lnTo>
                  <a:lnTo>
                    <a:pt x="27" y="199"/>
                  </a:lnTo>
                  <a:lnTo>
                    <a:pt x="18" y="190"/>
                  </a:lnTo>
                  <a:lnTo>
                    <a:pt x="8" y="178"/>
                  </a:lnTo>
                  <a:lnTo>
                    <a:pt x="2" y="163"/>
                  </a:lnTo>
                  <a:lnTo>
                    <a:pt x="0" y="150"/>
                  </a:lnTo>
                  <a:lnTo>
                    <a:pt x="1" y="138"/>
                  </a:lnTo>
                  <a:lnTo>
                    <a:pt x="6" y="127"/>
                  </a:lnTo>
                  <a:lnTo>
                    <a:pt x="9" y="122"/>
                  </a:lnTo>
                  <a:lnTo>
                    <a:pt x="13" y="118"/>
                  </a:lnTo>
                  <a:lnTo>
                    <a:pt x="18" y="116"/>
                  </a:lnTo>
                  <a:lnTo>
                    <a:pt x="21" y="115"/>
                  </a:lnTo>
                  <a:lnTo>
                    <a:pt x="28" y="86"/>
                  </a:lnTo>
                  <a:lnTo>
                    <a:pt x="40" y="61"/>
                  </a:lnTo>
                  <a:lnTo>
                    <a:pt x="56" y="39"/>
                  </a:lnTo>
                  <a:lnTo>
                    <a:pt x="74" y="23"/>
                  </a:lnTo>
                  <a:lnTo>
                    <a:pt x="97" y="11"/>
                  </a:lnTo>
                  <a:lnTo>
                    <a:pt x="120" y="2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612"/>
            <p:cNvSpPr>
              <a:spLocks noEditPoints="1"/>
            </p:cNvSpPr>
            <p:nvPr/>
          </p:nvSpPr>
          <p:spPr bwMode="auto">
            <a:xfrm>
              <a:off x="8870951" y="4194175"/>
              <a:ext cx="69850" cy="52388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45"/>
                </a:cxn>
                <a:cxn ang="0">
                  <a:pos x="67" y="45"/>
                </a:cxn>
                <a:cxn ang="0">
                  <a:pos x="67" y="19"/>
                </a:cxn>
                <a:cxn ang="0">
                  <a:pos x="19" y="19"/>
                </a:cxn>
                <a:cxn ang="0">
                  <a:pos x="13" y="0"/>
                </a:cxn>
                <a:cxn ang="0">
                  <a:pos x="74" y="0"/>
                </a:cxn>
                <a:cxn ang="0">
                  <a:pos x="78" y="2"/>
                </a:cxn>
                <a:cxn ang="0">
                  <a:pos x="83" y="4"/>
                </a:cxn>
                <a:cxn ang="0">
                  <a:pos x="85" y="8"/>
                </a:cxn>
                <a:cxn ang="0">
                  <a:pos x="88" y="18"/>
                </a:cxn>
                <a:cxn ang="0">
                  <a:pos x="88" y="47"/>
                </a:cxn>
                <a:cxn ang="0">
                  <a:pos x="86" y="53"/>
                </a:cxn>
                <a:cxn ang="0">
                  <a:pos x="84" y="58"/>
                </a:cxn>
                <a:cxn ang="0">
                  <a:pos x="80" y="62"/>
                </a:cxn>
                <a:cxn ang="0">
                  <a:pos x="76" y="64"/>
                </a:cxn>
                <a:cxn ang="0">
                  <a:pos x="70" y="65"/>
                </a:cxn>
                <a:cxn ang="0">
                  <a:pos x="18" y="65"/>
                </a:cxn>
                <a:cxn ang="0">
                  <a:pos x="12" y="64"/>
                </a:cxn>
                <a:cxn ang="0">
                  <a:pos x="7" y="62"/>
                </a:cxn>
                <a:cxn ang="0">
                  <a:pos x="4" y="58"/>
                </a:cxn>
                <a:cxn ang="0">
                  <a:pos x="1" y="53"/>
                </a:cxn>
                <a:cxn ang="0">
                  <a:pos x="0" y="47"/>
                </a:cxn>
                <a:cxn ang="0">
                  <a:pos x="0" y="18"/>
                </a:cxn>
                <a:cxn ang="0">
                  <a:pos x="3" y="8"/>
                </a:cxn>
                <a:cxn ang="0">
                  <a:pos x="6" y="4"/>
                </a:cxn>
                <a:cxn ang="0">
                  <a:pos x="13" y="0"/>
                </a:cxn>
              </a:cxnLst>
              <a:rect l="0" t="0" r="r" b="b"/>
              <a:pathLst>
                <a:path w="88" h="65">
                  <a:moveTo>
                    <a:pt x="19" y="19"/>
                  </a:moveTo>
                  <a:lnTo>
                    <a:pt x="19" y="45"/>
                  </a:lnTo>
                  <a:lnTo>
                    <a:pt x="67" y="45"/>
                  </a:lnTo>
                  <a:lnTo>
                    <a:pt x="67" y="19"/>
                  </a:lnTo>
                  <a:lnTo>
                    <a:pt x="19" y="19"/>
                  </a:lnTo>
                  <a:close/>
                  <a:moveTo>
                    <a:pt x="13" y="0"/>
                  </a:moveTo>
                  <a:lnTo>
                    <a:pt x="74" y="0"/>
                  </a:lnTo>
                  <a:lnTo>
                    <a:pt x="78" y="2"/>
                  </a:lnTo>
                  <a:lnTo>
                    <a:pt x="83" y="4"/>
                  </a:lnTo>
                  <a:lnTo>
                    <a:pt x="85" y="8"/>
                  </a:lnTo>
                  <a:lnTo>
                    <a:pt x="88" y="18"/>
                  </a:lnTo>
                  <a:lnTo>
                    <a:pt x="88" y="47"/>
                  </a:lnTo>
                  <a:lnTo>
                    <a:pt x="86" y="53"/>
                  </a:lnTo>
                  <a:lnTo>
                    <a:pt x="84" y="58"/>
                  </a:lnTo>
                  <a:lnTo>
                    <a:pt x="80" y="62"/>
                  </a:lnTo>
                  <a:lnTo>
                    <a:pt x="76" y="64"/>
                  </a:lnTo>
                  <a:lnTo>
                    <a:pt x="70" y="65"/>
                  </a:lnTo>
                  <a:lnTo>
                    <a:pt x="18" y="65"/>
                  </a:lnTo>
                  <a:lnTo>
                    <a:pt x="12" y="64"/>
                  </a:lnTo>
                  <a:lnTo>
                    <a:pt x="7" y="62"/>
                  </a:lnTo>
                  <a:lnTo>
                    <a:pt x="4" y="58"/>
                  </a:lnTo>
                  <a:lnTo>
                    <a:pt x="1" y="53"/>
                  </a:lnTo>
                  <a:lnTo>
                    <a:pt x="0" y="47"/>
                  </a:lnTo>
                  <a:lnTo>
                    <a:pt x="0" y="18"/>
                  </a:lnTo>
                  <a:lnTo>
                    <a:pt x="3" y="8"/>
                  </a:lnTo>
                  <a:lnTo>
                    <a:pt x="6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613"/>
            <p:cNvSpPr>
              <a:spLocks noEditPoints="1"/>
            </p:cNvSpPr>
            <p:nvPr/>
          </p:nvSpPr>
          <p:spPr bwMode="auto">
            <a:xfrm>
              <a:off x="8953501" y="4194175"/>
              <a:ext cx="68263" cy="52388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45"/>
                </a:cxn>
                <a:cxn ang="0">
                  <a:pos x="67" y="45"/>
                </a:cxn>
                <a:cxn ang="0">
                  <a:pos x="67" y="19"/>
                </a:cxn>
                <a:cxn ang="0">
                  <a:pos x="19" y="19"/>
                </a:cxn>
                <a:cxn ang="0">
                  <a:pos x="13" y="0"/>
                </a:cxn>
                <a:cxn ang="0">
                  <a:pos x="74" y="0"/>
                </a:cxn>
                <a:cxn ang="0">
                  <a:pos x="78" y="2"/>
                </a:cxn>
                <a:cxn ang="0">
                  <a:pos x="83" y="4"/>
                </a:cxn>
                <a:cxn ang="0">
                  <a:pos x="85" y="8"/>
                </a:cxn>
                <a:cxn ang="0">
                  <a:pos x="88" y="18"/>
                </a:cxn>
                <a:cxn ang="0">
                  <a:pos x="88" y="47"/>
                </a:cxn>
                <a:cxn ang="0">
                  <a:pos x="86" y="53"/>
                </a:cxn>
                <a:cxn ang="0">
                  <a:pos x="84" y="58"/>
                </a:cxn>
                <a:cxn ang="0">
                  <a:pos x="80" y="62"/>
                </a:cxn>
                <a:cxn ang="0">
                  <a:pos x="76" y="64"/>
                </a:cxn>
                <a:cxn ang="0">
                  <a:pos x="70" y="65"/>
                </a:cxn>
                <a:cxn ang="0">
                  <a:pos x="18" y="65"/>
                </a:cxn>
                <a:cxn ang="0">
                  <a:pos x="9" y="63"/>
                </a:cxn>
                <a:cxn ang="0">
                  <a:pos x="5" y="61"/>
                </a:cxn>
                <a:cxn ang="0">
                  <a:pos x="3" y="56"/>
                </a:cxn>
                <a:cxn ang="0">
                  <a:pos x="0" y="52"/>
                </a:cxn>
                <a:cxn ang="0">
                  <a:pos x="0" y="13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9" y="2"/>
                </a:cxn>
                <a:cxn ang="0">
                  <a:pos x="13" y="0"/>
                </a:cxn>
              </a:cxnLst>
              <a:rect l="0" t="0" r="r" b="b"/>
              <a:pathLst>
                <a:path w="88" h="65">
                  <a:moveTo>
                    <a:pt x="19" y="19"/>
                  </a:moveTo>
                  <a:lnTo>
                    <a:pt x="19" y="45"/>
                  </a:lnTo>
                  <a:lnTo>
                    <a:pt x="67" y="45"/>
                  </a:lnTo>
                  <a:lnTo>
                    <a:pt x="67" y="19"/>
                  </a:lnTo>
                  <a:lnTo>
                    <a:pt x="19" y="19"/>
                  </a:lnTo>
                  <a:close/>
                  <a:moveTo>
                    <a:pt x="13" y="0"/>
                  </a:moveTo>
                  <a:lnTo>
                    <a:pt x="74" y="0"/>
                  </a:lnTo>
                  <a:lnTo>
                    <a:pt x="78" y="2"/>
                  </a:lnTo>
                  <a:lnTo>
                    <a:pt x="83" y="4"/>
                  </a:lnTo>
                  <a:lnTo>
                    <a:pt x="85" y="8"/>
                  </a:lnTo>
                  <a:lnTo>
                    <a:pt x="88" y="18"/>
                  </a:lnTo>
                  <a:lnTo>
                    <a:pt x="88" y="47"/>
                  </a:lnTo>
                  <a:lnTo>
                    <a:pt x="86" y="53"/>
                  </a:lnTo>
                  <a:lnTo>
                    <a:pt x="84" y="58"/>
                  </a:lnTo>
                  <a:lnTo>
                    <a:pt x="80" y="62"/>
                  </a:lnTo>
                  <a:lnTo>
                    <a:pt x="76" y="64"/>
                  </a:lnTo>
                  <a:lnTo>
                    <a:pt x="70" y="65"/>
                  </a:lnTo>
                  <a:lnTo>
                    <a:pt x="18" y="65"/>
                  </a:lnTo>
                  <a:lnTo>
                    <a:pt x="9" y="63"/>
                  </a:lnTo>
                  <a:lnTo>
                    <a:pt x="5" y="61"/>
                  </a:lnTo>
                  <a:lnTo>
                    <a:pt x="3" y="56"/>
                  </a:lnTo>
                  <a:lnTo>
                    <a:pt x="0" y="52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4"/>
                  </a:lnTo>
                  <a:lnTo>
                    <a:pt x="9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614"/>
            <p:cNvSpPr>
              <a:spLocks/>
            </p:cNvSpPr>
            <p:nvPr/>
          </p:nvSpPr>
          <p:spPr bwMode="auto">
            <a:xfrm>
              <a:off x="8774113" y="4298950"/>
              <a:ext cx="198438" cy="225425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65" y="2"/>
                </a:cxn>
                <a:cxn ang="0">
                  <a:pos x="168" y="6"/>
                </a:cxn>
                <a:cxn ang="0">
                  <a:pos x="169" y="8"/>
                </a:cxn>
                <a:cxn ang="0">
                  <a:pos x="170" y="14"/>
                </a:cxn>
                <a:cxn ang="0">
                  <a:pos x="171" y="23"/>
                </a:cxn>
                <a:cxn ang="0">
                  <a:pos x="171" y="34"/>
                </a:cxn>
                <a:cxn ang="0">
                  <a:pos x="169" y="47"/>
                </a:cxn>
                <a:cxn ang="0">
                  <a:pos x="164" y="61"/>
                </a:cxn>
                <a:cxn ang="0">
                  <a:pos x="153" y="77"/>
                </a:cxn>
                <a:cxn ang="0">
                  <a:pos x="138" y="92"/>
                </a:cxn>
                <a:cxn ang="0">
                  <a:pos x="116" y="109"/>
                </a:cxn>
                <a:cxn ang="0">
                  <a:pos x="88" y="130"/>
                </a:cxn>
                <a:cxn ang="0">
                  <a:pos x="65" y="153"/>
                </a:cxn>
                <a:cxn ang="0">
                  <a:pos x="46" y="177"/>
                </a:cxn>
                <a:cxn ang="0">
                  <a:pos x="33" y="205"/>
                </a:cxn>
                <a:cxn ang="0">
                  <a:pos x="24" y="233"/>
                </a:cxn>
                <a:cxn ang="0">
                  <a:pos x="21" y="266"/>
                </a:cxn>
                <a:cxn ang="0">
                  <a:pos x="243" y="266"/>
                </a:cxn>
                <a:cxn ang="0">
                  <a:pos x="247" y="267"/>
                </a:cxn>
                <a:cxn ang="0">
                  <a:pos x="248" y="269"/>
                </a:cxn>
                <a:cxn ang="0">
                  <a:pos x="250" y="272"/>
                </a:cxn>
                <a:cxn ang="0">
                  <a:pos x="250" y="279"/>
                </a:cxn>
                <a:cxn ang="0">
                  <a:pos x="248" y="281"/>
                </a:cxn>
                <a:cxn ang="0">
                  <a:pos x="247" y="284"/>
                </a:cxn>
                <a:cxn ang="0">
                  <a:pos x="243" y="285"/>
                </a:cxn>
                <a:cxn ang="0">
                  <a:pos x="7" y="285"/>
                </a:cxn>
                <a:cxn ang="0">
                  <a:pos x="5" y="284"/>
                </a:cxn>
                <a:cxn ang="0">
                  <a:pos x="0" y="279"/>
                </a:cxn>
                <a:cxn ang="0">
                  <a:pos x="0" y="275"/>
                </a:cxn>
                <a:cxn ang="0">
                  <a:pos x="3" y="238"/>
                </a:cxn>
                <a:cxn ang="0">
                  <a:pos x="12" y="203"/>
                </a:cxn>
                <a:cxn ang="0">
                  <a:pos x="27" y="171"/>
                </a:cxn>
                <a:cxn ang="0">
                  <a:pos x="47" y="142"/>
                </a:cxn>
                <a:cxn ang="0">
                  <a:pos x="73" y="116"/>
                </a:cxn>
                <a:cxn ang="0">
                  <a:pos x="106" y="92"/>
                </a:cxn>
                <a:cxn ang="0">
                  <a:pos x="127" y="75"/>
                </a:cxn>
                <a:cxn ang="0">
                  <a:pos x="141" y="60"/>
                </a:cxn>
                <a:cxn ang="0">
                  <a:pos x="149" y="46"/>
                </a:cxn>
                <a:cxn ang="0">
                  <a:pos x="151" y="34"/>
                </a:cxn>
                <a:cxn ang="0">
                  <a:pos x="152" y="24"/>
                </a:cxn>
                <a:cxn ang="0">
                  <a:pos x="151" y="17"/>
                </a:cxn>
                <a:cxn ang="0">
                  <a:pos x="150" y="14"/>
                </a:cxn>
                <a:cxn ang="0">
                  <a:pos x="149" y="11"/>
                </a:cxn>
                <a:cxn ang="0">
                  <a:pos x="151" y="4"/>
                </a:cxn>
                <a:cxn ang="0">
                  <a:pos x="155" y="1"/>
                </a:cxn>
                <a:cxn ang="0">
                  <a:pos x="158" y="0"/>
                </a:cxn>
              </a:cxnLst>
              <a:rect l="0" t="0" r="r" b="b"/>
              <a:pathLst>
                <a:path w="250" h="285">
                  <a:moveTo>
                    <a:pt x="158" y="0"/>
                  </a:moveTo>
                  <a:lnTo>
                    <a:pt x="165" y="2"/>
                  </a:lnTo>
                  <a:lnTo>
                    <a:pt x="168" y="6"/>
                  </a:lnTo>
                  <a:lnTo>
                    <a:pt x="169" y="8"/>
                  </a:lnTo>
                  <a:lnTo>
                    <a:pt x="170" y="14"/>
                  </a:lnTo>
                  <a:lnTo>
                    <a:pt x="171" y="23"/>
                  </a:lnTo>
                  <a:lnTo>
                    <a:pt x="171" y="34"/>
                  </a:lnTo>
                  <a:lnTo>
                    <a:pt x="169" y="47"/>
                  </a:lnTo>
                  <a:lnTo>
                    <a:pt x="164" y="61"/>
                  </a:lnTo>
                  <a:lnTo>
                    <a:pt x="153" y="77"/>
                  </a:lnTo>
                  <a:lnTo>
                    <a:pt x="138" y="92"/>
                  </a:lnTo>
                  <a:lnTo>
                    <a:pt x="116" y="109"/>
                  </a:lnTo>
                  <a:lnTo>
                    <a:pt x="88" y="130"/>
                  </a:lnTo>
                  <a:lnTo>
                    <a:pt x="65" y="153"/>
                  </a:lnTo>
                  <a:lnTo>
                    <a:pt x="46" y="177"/>
                  </a:lnTo>
                  <a:lnTo>
                    <a:pt x="33" y="205"/>
                  </a:lnTo>
                  <a:lnTo>
                    <a:pt x="24" y="233"/>
                  </a:lnTo>
                  <a:lnTo>
                    <a:pt x="21" y="266"/>
                  </a:lnTo>
                  <a:lnTo>
                    <a:pt x="243" y="266"/>
                  </a:lnTo>
                  <a:lnTo>
                    <a:pt x="247" y="267"/>
                  </a:lnTo>
                  <a:lnTo>
                    <a:pt x="248" y="269"/>
                  </a:lnTo>
                  <a:lnTo>
                    <a:pt x="250" y="272"/>
                  </a:lnTo>
                  <a:lnTo>
                    <a:pt x="250" y="279"/>
                  </a:lnTo>
                  <a:lnTo>
                    <a:pt x="248" y="281"/>
                  </a:lnTo>
                  <a:lnTo>
                    <a:pt x="247" y="284"/>
                  </a:lnTo>
                  <a:lnTo>
                    <a:pt x="243" y="285"/>
                  </a:lnTo>
                  <a:lnTo>
                    <a:pt x="7" y="285"/>
                  </a:lnTo>
                  <a:lnTo>
                    <a:pt x="5" y="284"/>
                  </a:lnTo>
                  <a:lnTo>
                    <a:pt x="0" y="279"/>
                  </a:lnTo>
                  <a:lnTo>
                    <a:pt x="0" y="275"/>
                  </a:lnTo>
                  <a:lnTo>
                    <a:pt x="3" y="238"/>
                  </a:lnTo>
                  <a:lnTo>
                    <a:pt x="12" y="203"/>
                  </a:lnTo>
                  <a:lnTo>
                    <a:pt x="27" y="171"/>
                  </a:lnTo>
                  <a:lnTo>
                    <a:pt x="47" y="142"/>
                  </a:lnTo>
                  <a:lnTo>
                    <a:pt x="73" y="116"/>
                  </a:lnTo>
                  <a:lnTo>
                    <a:pt x="106" y="92"/>
                  </a:lnTo>
                  <a:lnTo>
                    <a:pt x="127" y="75"/>
                  </a:lnTo>
                  <a:lnTo>
                    <a:pt x="141" y="60"/>
                  </a:lnTo>
                  <a:lnTo>
                    <a:pt x="149" y="46"/>
                  </a:lnTo>
                  <a:lnTo>
                    <a:pt x="151" y="34"/>
                  </a:lnTo>
                  <a:lnTo>
                    <a:pt x="152" y="24"/>
                  </a:lnTo>
                  <a:lnTo>
                    <a:pt x="151" y="17"/>
                  </a:lnTo>
                  <a:lnTo>
                    <a:pt x="150" y="14"/>
                  </a:lnTo>
                  <a:lnTo>
                    <a:pt x="149" y="11"/>
                  </a:lnTo>
                  <a:lnTo>
                    <a:pt x="151" y="4"/>
                  </a:lnTo>
                  <a:lnTo>
                    <a:pt x="155" y="1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615"/>
            <p:cNvSpPr>
              <a:spLocks/>
            </p:cNvSpPr>
            <p:nvPr/>
          </p:nvSpPr>
          <p:spPr bwMode="auto">
            <a:xfrm>
              <a:off x="8920163" y="4298950"/>
              <a:ext cx="198438" cy="2254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95" y="1"/>
                </a:cxn>
                <a:cxn ang="0">
                  <a:pos x="98" y="4"/>
                </a:cxn>
                <a:cxn ang="0">
                  <a:pos x="101" y="11"/>
                </a:cxn>
                <a:cxn ang="0">
                  <a:pos x="100" y="14"/>
                </a:cxn>
                <a:cxn ang="0">
                  <a:pos x="98" y="17"/>
                </a:cxn>
                <a:cxn ang="0">
                  <a:pos x="97" y="24"/>
                </a:cxn>
                <a:cxn ang="0">
                  <a:pos x="97" y="34"/>
                </a:cxn>
                <a:cxn ang="0">
                  <a:pos x="101" y="46"/>
                </a:cxn>
                <a:cxn ang="0">
                  <a:pos x="109" y="60"/>
                </a:cxn>
                <a:cxn ang="0">
                  <a:pos x="124" y="75"/>
                </a:cxn>
                <a:cxn ang="0">
                  <a:pos x="145" y="92"/>
                </a:cxn>
                <a:cxn ang="0">
                  <a:pos x="177" y="116"/>
                </a:cxn>
                <a:cxn ang="0">
                  <a:pos x="204" y="142"/>
                </a:cxn>
                <a:cxn ang="0">
                  <a:pos x="224" y="171"/>
                </a:cxn>
                <a:cxn ang="0">
                  <a:pos x="238" y="203"/>
                </a:cxn>
                <a:cxn ang="0">
                  <a:pos x="248" y="238"/>
                </a:cxn>
                <a:cxn ang="0">
                  <a:pos x="250" y="275"/>
                </a:cxn>
                <a:cxn ang="0">
                  <a:pos x="250" y="279"/>
                </a:cxn>
                <a:cxn ang="0">
                  <a:pos x="246" y="284"/>
                </a:cxn>
                <a:cxn ang="0">
                  <a:pos x="243" y="285"/>
                </a:cxn>
                <a:cxn ang="0">
                  <a:pos x="7" y="285"/>
                </a:cxn>
                <a:cxn ang="0">
                  <a:pos x="4" y="284"/>
                </a:cxn>
                <a:cxn ang="0">
                  <a:pos x="3" y="281"/>
                </a:cxn>
                <a:cxn ang="0">
                  <a:pos x="0" y="279"/>
                </a:cxn>
                <a:cxn ang="0">
                  <a:pos x="0" y="272"/>
                </a:cxn>
                <a:cxn ang="0">
                  <a:pos x="3" y="269"/>
                </a:cxn>
                <a:cxn ang="0">
                  <a:pos x="4" y="267"/>
                </a:cxn>
                <a:cxn ang="0">
                  <a:pos x="7" y="266"/>
                </a:cxn>
                <a:cxn ang="0">
                  <a:pos x="230" y="266"/>
                </a:cxn>
                <a:cxn ang="0">
                  <a:pos x="226" y="233"/>
                </a:cxn>
                <a:cxn ang="0">
                  <a:pos x="218" y="205"/>
                </a:cxn>
                <a:cxn ang="0">
                  <a:pos x="205" y="177"/>
                </a:cxn>
                <a:cxn ang="0">
                  <a:pos x="186" y="153"/>
                </a:cxn>
                <a:cxn ang="0">
                  <a:pos x="163" y="130"/>
                </a:cxn>
                <a:cxn ang="0">
                  <a:pos x="110" y="91"/>
                </a:cxn>
                <a:cxn ang="0">
                  <a:pos x="94" y="73"/>
                </a:cxn>
                <a:cxn ang="0">
                  <a:pos x="84" y="55"/>
                </a:cxn>
                <a:cxn ang="0">
                  <a:pos x="79" y="40"/>
                </a:cxn>
                <a:cxn ang="0">
                  <a:pos x="78" y="26"/>
                </a:cxn>
                <a:cxn ang="0">
                  <a:pos x="78" y="17"/>
                </a:cxn>
                <a:cxn ang="0">
                  <a:pos x="82" y="6"/>
                </a:cxn>
                <a:cxn ang="0">
                  <a:pos x="84" y="2"/>
                </a:cxn>
                <a:cxn ang="0">
                  <a:pos x="91" y="0"/>
                </a:cxn>
              </a:cxnLst>
              <a:rect l="0" t="0" r="r" b="b"/>
              <a:pathLst>
                <a:path w="250" h="285">
                  <a:moveTo>
                    <a:pt x="91" y="0"/>
                  </a:moveTo>
                  <a:lnTo>
                    <a:pt x="95" y="1"/>
                  </a:lnTo>
                  <a:lnTo>
                    <a:pt x="98" y="4"/>
                  </a:lnTo>
                  <a:lnTo>
                    <a:pt x="101" y="11"/>
                  </a:lnTo>
                  <a:lnTo>
                    <a:pt x="100" y="14"/>
                  </a:lnTo>
                  <a:lnTo>
                    <a:pt x="98" y="17"/>
                  </a:lnTo>
                  <a:lnTo>
                    <a:pt x="97" y="24"/>
                  </a:lnTo>
                  <a:lnTo>
                    <a:pt x="97" y="34"/>
                  </a:lnTo>
                  <a:lnTo>
                    <a:pt x="101" y="46"/>
                  </a:lnTo>
                  <a:lnTo>
                    <a:pt x="109" y="60"/>
                  </a:lnTo>
                  <a:lnTo>
                    <a:pt x="124" y="75"/>
                  </a:lnTo>
                  <a:lnTo>
                    <a:pt x="145" y="92"/>
                  </a:lnTo>
                  <a:lnTo>
                    <a:pt x="177" y="116"/>
                  </a:lnTo>
                  <a:lnTo>
                    <a:pt x="204" y="142"/>
                  </a:lnTo>
                  <a:lnTo>
                    <a:pt x="224" y="171"/>
                  </a:lnTo>
                  <a:lnTo>
                    <a:pt x="238" y="203"/>
                  </a:lnTo>
                  <a:lnTo>
                    <a:pt x="248" y="238"/>
                  </a:lnTo>
                  <a:lnTo>
                    <a:pt x="250" y="275"/>
                  </a:lnTo>
                  <a:lnTo>
                    <a:pt x="250" y="279"/>
                  </a:lnTo>
                  <a:lnTo>
                    <a:pt x="246" y="284"/>
                  </a:lnTo>
                  <a:lnTo>
                    <a:pt x="243" y="285"/>
                  </a:lnTo>
                  <a:lnTo>
                    <a:pt x="7" y="285"/>
                  </a:lnTo>
                  <a:lnTo>
                    <a:pt x="4" y="284"/>
                  </a:lnTo>
                  <a:lnTo>
                    <a:pt x="3" y="281"/>
                  </a:lnTo>
                  <a:lnTo>
                    <a:pt x="0" y="279"/>
                  </a:lnTo>
                  <a:lnTo>
                    <a:pt x="0" y="272"/>
                  </a:lnTo>
                  <a:lnTo>
                    <a:pt x="3" y="269"/>
                  </a:lnTo>
                  <a:lnTo>
                    <a:pt x="4" y="267"/>
                  </a:lnTo>
                  <a:lnTo>
                    <a:pt x="7" y="266"/>
                  </a:lnTo>
                  <a:lnTo>
                    <a:pt x="230" y="266"/>
                  </a:lnTo>
                  <a:lnTo>
                    <a:pt x="226" y="233"/>
                  </a:lnTo>
                  <a:lnTo>
                    <a:pt x="218" y="205"/>
                  </a:lnTo>
                  <a:lnTo>
                    <a:pt x="205" y="177"/>
                  </a:lnTo>
                  <a:lnTo>
                    <a:pt x="186" y="153"/>
                  </a:lnTo>
                  <a:lnTo>
                    <a:pt x="163" y="130"/>
                  </a:lnTo>
                  <a:lnTo>
                    <a:pt x="110" y="91"/>
                  </a:lnTo>
                  <a:lnTo>
                    <a:pt x="94" y="73"/>
                  </a:lnTo>
                  <a:lnTo>
                    <a:pt x="84" y="55"/>
                  </a:lnTo>
                  <a:lnTo>
                    <a:pt x="79" y="40"/>
                  </a:lnTo>
                  <a:lnTo>
                    <a:pt x="78" y="26"/>
                  </a:lnTo>
                  <a:lnTo>
                    <a:pt x="78" y="17"/>
                  </a:lnTo>
                  <a:lnTo>
                    <a:pt x="82" y="6"/>
                  </a:lnTo>
                  <a:lnTo>
                    <a:pt x="84" y="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616"/>
            <p:cNvSpPr>
              <a:spLocks/>
            </p:cNvSpPr>
            <p:nvPr/>
          </p:nvSpPr>
          <p:spPr bwMode="auto">
            <a:xfrm>
              <a:off x="8872538" y="4359275"/>
              <a:ext cx="150813" cy="58738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84" y="0"/>
                </a:cxn>
                <a:cxn ang="0">
                  <a:pos x="186" y="1"/>
                </a:cxn>
                <a:cxn ang="0">
                  <a:pos x="191" y="6"/>
                </a:cxn>
                <a:cxn ang="0">
                  <a:pos x="191" y="13"/>
                </a:cxn>
                <a:cxn ang="0">
                  <a:pos x="190" y="15"/>
                </a:cxn>
                <a:cxn ang="0">
                  <a:pos x="175" y="36"/>
                </a:cxn>
                <a:cxn ang="0">
                  <a:pos x="158" y="51"/>
                </a:cxn>
                <a:cxn ang="0">
                  <a:pos x="139" y="63"/>
                </a:cxn>
                <a:cxn ang="0">
                  <a:pos x="118" y="70"/>
                </a:cxn>
                <a:cxn ang="0">
                  <a:pos x="95" y="73"/>
                </a:cxn>
                <a:cxn ang="0">
                  <a:pos x="73" y="70"/>
                </a:cxn>
                <a:cxn ang="0">
                  <a:pos x="52" y="63"/>
                </a:cxn>
                <a:cxn ang="0">
                  <a:pos x="34" y="52"/>
                </a:cxn>
                <a:cxn ang="0">
                  <a:pos x="17" y="37"/>
                </a:cxn>
                <a:cxn ang="0">
                  <a:pos x="3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20" y="8"/>
                </a:cxn>
                <a:cxn ang="0">
                  <a:pos x="34" y="27"/>
                </a:cxn>
                <a:cxn ang="0">
                  <a:pos x="52" y="42"/>
                </a:cxn>
                <a:cxn ang="0">
                  <a:pos x="73" y="50"/>
                </a:cxn>
                <a:cxn ang="0">
                  <a:pos x="95" y="54"/>
                </a:cxn>
                <a:cxn ang="0">
                  <a:pos x="118" y="50"/>
                </a:cxn>
                <a:cxn ang="0">
                  <a:pos x="139" y="41"/>
                </a:cxn>
                <a:cxn ang="0">
                  <a:pos x="157" y="25"/>
                </a:cxn>
                <a:cxn ang="0">
                  <a:pos x="173" y="5"/>
                </a:cxn>
                <a:cxn ang="0">
                  <a:pos x="175" y="2"/>
                </a:cxn>
                <a:cxn ang="0">
                  <a:pos x="180" y="0"/>
                </a:cxn>
              </a:cxnLst>
              <a:rect l="0" t="0" r="r" b="b"/>
              <a:pathLst>
                <a:path w="191" h="73">
                  <a:moveTo>
                    <a:pt x="180" y="0"/>
                  </a:moveTo>
                  <a:lnTo>
                    <a:pt x="184" y="0"/>
                  </a:lnTo>
                  <a:lnTo>
                    <a:pt x="186" y="1"/>
                  </a:lnTo>
                  <a:lnTo>
                    <a:pt x="191" y="6"/>
                  </a:lnTo>
                  <a:lnTo>
                    <a:pt x="191" y="13"/>
                  </a:lnTo>
                  <a:lnTo>
                    <a:pt x="190" y="15"/>
                  </a:lnTo>
                  <a:lnTo>
                    <a:pt x="175" y="36"/>
                  </a:lnTo>
                  <a:lnTo>
                    <a:pt x="158" y="51"/>
                  </a:lnTo>
                  <a:lnTo>
                    <a:pt x="139" y="63"/>
                  </a:lnTo>
                  <a:lnTo>
                    <a:pt x="118" y="70"/>
                  </a:lnTo>
                  <a:lnTo>
                    <a:pt x="95" y="73"/>
                  </a:lnTo>
                  <a:lnTo>
                    <a:pt x="73" y="70"/>
                  </a:lnTo>
                  <a:lnTo>
                    <a:pt x="52" y="63"/>
                  </a:lnTo>
                  <a:lnTo>
                    <a:pt x="34" y="52"/>
                  </a:lnTo>
                  <a:lnTo>
                    <a:pt x="17" y="37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9" y="3"/>
                  </a:lnTo>
                  <a:lnTo>
                    <a:pt x="12" y="3"/>
                  </a:lnTo>
                  <a:lnTo>
                    <a:pt x="20" y="8"/>
                  </a:lnTo>
                  <a:lnTo>
                    <a:pt x="34" y="27"/>
                  </a:lnTo>
                  <a:lnTo>
                    <a:pt x="52" y="42"/>
                  </a:lnTo>
                  <a:lnTo>
                    <a:pt x="73" y="50"/>
                  </a:lnTo>
                  <a:lnTo>
                    <a:pt x="95" y="54"/>
                  </a:lnTo>
                  <a:lnTo>
                    <a:pt x="118" y="50"/>
                  </a:lnTo>
                  <a:lnTo>
                    <a:pt x="139" y="41"/>
                  </a:lnTo>
                  <a:lnTo>
                    <a:pt x="157" y="25"/>
                  </a:lnTo>
                  <a:lnTo>
                    <a:pt x="173" y="5"/>
                  </a:lnTo>
                  <a:lnTo>
                    <a:pt x="175" y="2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617"/>
            <p:cNvSpPr>
              <a:spLocks/>
            </p:cNvSpPr>
            <p:nvPr/>
          </p:nvSpPr>
          <p:spPr bwMode="auto">
            <a:xfrm>
              <a:off x="8931276" y="4213225"/>
              <a:ext cx="33338" cy="158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7" y="0"/>
                </a:cxn>
                <a:cxn ang="0">
                  <a:pos x="39" y="2"/>
                </a:cxn>
                <a:cxn ang="0">
                  <a:pos x="42" y="3"/>
                </a:cxn>
                <a:cxn ang="0">
                  <a:pos x="43" y="7"/>
                </a:cxn>
                <a:cxn ang="0">
                  <a:pos x="43" y="9"/>
                </a:cxn>
                <a:cxn ang="0">
                  <a:pos x="40" y="16"/>
                </a:cxn>
                <a:cxn ang="0">
                  <a:pos x="33" y="19"/>
                </a:cxn>
                <a:cxn ang="0">
                  <a:pos x="7" y="19"/>
                </a:cxn>
                <a:cxn ang="0">
                  <a:pos x="4" y="18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0" y="0"/>
                </a:cxn>
              </a:cxnLst>
              <a:rect l="0" t="0" r="r" b="b"/>
              <a:pathLst>
                <a:path w="43" h="19">
                  <a:moveTo>
                    <a:pt x="10" y="0"/>
                  </a:moveTo>
                  <a:lnTo>
                    <a:pt x="37" y="0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0" y="16"/>
                  </a:lnTo>
                  <a:lnTo>
                    <a:pt x="33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618"/>
            <p:cNvSpPr>
              <a:spLocks/>
            </p:cNvSpPr>
            <p:nvPr/>
          </p:nvSpPr>
          <p:spPr bwMode="auto">
            <a:xfrm>
              <a:off x="8856663" y="4140200"/>
              <a:ext cx="134938" cy="47625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62" y="0"/>
                </a:cxn>
                <a:cxn ang="0">
                  <a:pos x="165" y="3"/>
                </a:cxn>
                <a:cxn ang="0">
                  <a:pos x="168" y="6"/>
                </a:cxn>
                <a:cxn ang="0">
                  <a:pos x="169" y="10"/>
                </a:cxn>
                <a:cxn ang="0">
                  <a:pos x="169" y="14"/>
                </a:cxn>
                <a:cxn ang="0">
                  <a:pos x="167" y="17"/>
                </a:cxn>
                <a:cxn ang="0">
                  <a:pos x="164" y="20"/>
                </a:cxn>
                <a:cxn ang="0">
                  <a:pos x="158" y="24"/>
                </a:cxn>
                <a:cxn ang="0">
                  <a:pos x="149" y="32"/>
                </a:cxn>
                <a:cxn ang="0">
                  <a:pos x="137" y="39"/>
                </a:cxn>
                <a:cxn ang="0">
                  <a:pos x="120" y="47"/>
                </a:cxn>
                <a:cxn ang="0">
                  <a:pos x="100" y="54"/>
                </a:cxn>
                <a:cxn ang="0">
                  <a:pos x="76" y="58"/>
                </a:cxn>
                <a:cxn ang="0">
                  <a:pos x="47" y="60"/>
                </a:cxn>
                <a:cxn ang="0">
                  <a:pos x="28" y="60"/>
                </a:cxn>
                <a:cxn ang="0">
                  <a:pos x="9" y="58"/>
                </a:cxn>
                <a:cxn ang="0">
                  <a:pos x="5" y="57"/>
                </a:cxn>
                <a:cxn ang="0">
                  <a:pos x="2" y="54"/>
                </a:cxn>
                <a:cxn ang="0">
                  <a:pos x="0" y="51"/>
                </a:cxn>
                <a:cxn ang="0">
                  <a:pos x="0" y="47"/>
                </a:cxn>
                <a:cxn ang="0">
                  <a:pos x="2" y="43"/>
                </a:cxn>
                <a:cxn ang="0">
                  <a:pos x="3" y="41"/>
                </a:cxn>
                <a:cxn ang="0">
                  <a:pos x="5" y="40"/>
                </a:cxn>
                <a:cxn ang="0">
                  <a:pos x="9" y="39"/>
                </a:cxn>
                <a:cxn ang="0">
                  <a:pos x="11" y="39"/>
                </a:cxn>
                <a:cxn ang="0">
                  <a:pos x="41" y="41"/>
                </a:cxn>
                <a:cxn ang="0">
                  <a:pos x="67" y="40"/>
                </a:cxn>
                <a:cxn ang="0">
                  <a:pos x="90" y="36"/>
                </a:cxn>
                <a:cxn ang="0">
                  <a:pos x="109" y="30"/>
                </a:cxn>
                <a:cxn ang="0">
                  <a:pos x="124" y="24"/>
                </a:cxn>
                <a:cxn ang="0">
                  <a:pos x="136" y="17"/>
                </a:cxn>
                <a:cxn ang="0">
                  <a:pos x="144" y="11"/>
                </a:cxn>
                <a:cxn ang="0">
                  <a:pos x="151" y="4"/>
                </a:cxn>
                <a:cxn ang="0">
                  <a:pos x="155" y="2"/>
                </a:cxn>
                <a:cxn ang="0">
                  <a:pos x="158" y="0"/>
                </a:cxn>
              </a:cxnLst>
              <a:rect l="0" t="0" r="r" b="b"/>
              <a:pathLst>
                <a:path w="169" h="60">
                  <a:moveTo>
                    <a:pt x="158" y="0"/>
                  </a:moveTo>
                  <a:lnTo>
                    <a:pt x="162" y="0"/>
                  </a:lnTo>
                  <a:lnTo>
                    <a:pt x="165" y="3"/>
                  </a:lnTo>
                  <a:lnTo>
                    <a:pt x="168" y="6"/>
                  </a:lnTo>
                  <a:lnTo>
                    <a:pt x="169" y="10"/>
                  </a:lnTo>
                  <a:lnTo>
                    <a:pt x="169" y="14"/>
                  </a:lnTo>
                  <a:lnTo>
                    <a:pt x="167" y="17"/>
                  </a:lnTo>
                  <a:lnTo>
                    <a:pt x="164" y="20"/>
                  </a:lnTo>
                  <a:lnTo>
                    <a:pt x="158" y="24"/>
                  </a:lnTo>
                  <a:lnTo>
                    <a:pt x="149" y="32"/>
                  </a:lnTo>
                  <a:lnTo>
                    <a:pt x="137" y="39"/>
                  </a:lnTo>
                  <a:lnTo>
                    <a:pt x="120" y="47"/>
                  </a:lnTo>
                  <a:lnTo>
                    <a:pt x="100" y="54"/>
                  </a:lnTo>
                  <a:lnTo>
                    <a:pt x="76" y="58"/>
                  </a:lnTo>
                  <a:lnTo>
                    <a:pt x="47" y="60"/>
                  </a:lnTo>
                  <a:lnTo>
                    <a:pt x="28" y="60"/>
                  </a:lnTo>
                  <a:lnTo>
                    <a:pt x="9" y="58"/>
                  </a:lnTo>
                  <a:lnTo>
                    <a:pt x="5" y="57"/>
                  </a:lnTo>
                  <a:lnTo>
                    <a:pt x="2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5" y="40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41" y="41"/>
                  </a:lnTo>
                  <a:lnTo>
                    <a:pt x="67" y="40"/>
                  </a:lnTo>
                  <a:lnTo>
                    <a:pt x="90" y="36"/>
                  </a:lnTo>
                  <a:lnTo>
                    <a:pt x="109" y="30"/>
                  </a:lnTo>
                  <a:lnTo>
                    <a:pt x="124" y="24"/>
                  </a:lnTo>
                  <a:lnTo>
                    <a:pt x="136" y="17"/>
                  </a:lnTo>
                  <a:lnTo>
                    <a:pt x="144" y="11"/>
                  </a:lnTo>
                  <a:lnTo>
                    <a:pt x="151" y="4"/>
                  </a:lnTo>
                  <a:lnTo>
                    <a:pt x="155" y="2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8" name="Группа 150"/>
          <p:cNvGrpSpPr/>
          <p:nvPr/>
        </p:nvGrpSpPr>
        <p:grpSpPr>
          <a:xfrm>
            <a:off x="1291195" y="2267580"/>
            <a:ext cx="545243" cy="590337"/>
            <a:chOff x="1558925" y="2173288"/>
            <a:chExt cx="422276" cy="457200"/>
          </a:xfrm>
          <a:solidFill>
            <a:schemeClr val="bg1"/>
          </a:solidFill>
        </p:grpSpPr>
        <p:sp>
          <p:nvSpPr>
            <p:cNvPr id="29" name="Freeform 76"/>
            <p:cNvSpPr>
              <a:spLocks noEditPoints="1"/>
            </p:cNvSpPr>
            <p:nvPr/>
          </p:nvSpPr>
          <p:spPr bwMode="auto">
            <a:xfrm>
              <a:off x="1558925" y="2173288"/>
              <a:ext cx="352425" cy="457200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26" y="24"/>
                </a:cxn>
                <a:cxn ang="0">
                  <a:pos x="25" y="27"/>
                </a:cxn>
                <a:cxn ang="0">
                  <a:pos x="22" y="30"/>
                </a:cxn>
                <a:cxn ang="0">
                  <a:pos x="22" y="541"/>
                </a:cxn>
                <a:cxn ang="0">
                  <a:pos x="23" y="547"/>
                </a:cxn>
                <a:cxn ang="0">
                  <a:pos x="25" y="550"/>
                </a:cxn>
                <a:cxn ang="0">
                  <a:pos x="29" y="552"/>
                </a:cxn>
                <a:cxn ang="0">
                  <a:pos x="33" y="554"/>
                </a:cxn>
                <a:cxn ang="0">
                  <a:pos x="415" y="554"/>
                </a:cxn>
                <a:cxn ang="0">
                  <a:pos x="421" y="548"/>
                </a:cxn>
                <a:cxn ang="0">
                  <a:pos x="422" y="545"/>
                </a:cxn>
                <a:cxn ang="0">
                  <a:pos x="422" y="34"/>
                </a:cxn>
                <a:cxn ang="0">
                  <a:pos x="419" y="26"/>
                </a:cxn>
                <a:cxn ang="0">
                  <a:pos x="411" y="23"/>
                </a:cxn>
                <a:cxn ang="0">
                  <a:pos x="30" y="23"/>
                </a:cxn>
                <a:cxn ang="0">
                  <a:pos x="33" y="0"/>
                </a:cxn>
                <a:cxn ang="0">
                  <a:pos x="411" y="0"/>
                </a:cxn>
                <a:cxn ang="0">
                  <a:pos x="425" y="2"/>
                </a:cxn>
                <a:cxn ang="0">
                  <a:pos x="436" y="9"/>
                </a:cxn>
                <a:cxn ang="0">
                  <a:pos x="443" y="20"/>
                </a:cxn>
                <a:cxn ang="0">
                  <a:pos x="445" y="34"/>
                </a:cxn>
                <a:cxn ang="0">
                  <a:pos x="445" y="541"/>
                </a:cxn>
                <a:cxn ang="0">
                  <a:pos x="443" y="555"/>
                </a:cxn>
                <a:cxn ang="0">
                  <a:pos x="436" y="566"/>
                </a:cxn>
                <a:cxn ang="0">
                  <a:pos x="425" y="573"/>
                </a:cxn>
                <a:cxn ang="0">
                  <a:pos x="411" y="576"/>
                </a:cxn>
                <a:cxn ang="0">
                  <a:pos x="33" y="576"/>
                </a:cxn>
                <a:cxn ang="0">
                  <a:pos x="21" y="573"/>
                </a:cxn>
                <a:cxn ang="0">
                  <a:pos x="10" y="566"/>
                </a:cxn>
                <a:cxn ang="0">
                  <a:pos x="3" y="555"/>
                </a:cxn>
                <a:cxn ang="0">
                  <a:pos x="0" y="541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0" y="9"/>
                </a:cxn>
                <a:cxn ang="0">
                  <a:pos x="21" y="2"/>
                </a:cxn>
                <a:cxn ang="0">
                  <a:pos x="33" y="0"/>
                </a:cxn>
              </a:cxnLst>
              <a:rect l="0" t="0" r="r" b="b"/>
              <a:pathLst>
                <a:path w="445" h="576">
                  <a:moveTo>
                    <a:pt x="30" y="23"/>
                  </a:moveTo>
                  <a:lnTo>
                    <a:pt x="26" y="24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22" y="541"/>
                  </a:lnTo>
                  <a:lnTo>
                    <a:pt x="23" y="547"/>
                  </a:lnTo>
                  <a:lnTo>
                    <a:pt x="25" y="550"/>
                  </a:lnTo>
                  <a:lnTo>
                    <a:pt x="29" y="552"/>
                  </a:lnTo>
                  <a:lnTo>
                    <a:pt x="33" y="554"/>
                  </a:lnTo>
                  <a:lnTo>
                    <a:pt x="415" y="554"/>
                  </a:lnTo>
                  <a:lnTo>
                    <a:pt x="421" y="548"/>
                  </a:lnTo>
                  <a:lnTo>
                    <a:pt x="422" y="545"/>
                  </a:lnTo>
                  <a:lnTo>
                    <a:pt x="422" y="34"/>
                  </a:lnTo>
                  <a:lnTo>
                    <a:pt x="419" y="26"/>
                  </a:lnTo>
                  <a:lnTo>
                    <a:pt x="411" y="23"/>
                  </a:lnTo>
                  <a:lnTo>
                    <a:pt x="30" y="23"/>
                  </a:lnTo>
                  <a:close/>
                  <a:moveTo>
                    <a:pt x="33" y="0"/>
                  </a:moveTo>
                  <a:lnTo>
                    <a:pt x="411" y="0"/>
                  </a:lnTo>
                  <a:lnTo>
                    <a:pt x="425" y="2"/>
                  </a:lnTo>
                  <a:lnTo>
                    <a:pt x="436" y="9"/>
                  </a:lnTo>
                  <a:lnTo>
                    <a:pt x="443" y="20"/>
                  </a:lnTo>
                  <a:lnTo>
                    <a:pt x="445" y="34"/>
                  </a:lnTo>
                  <a:lnTo>
                    <a:pt x="445" y="541"/>
                  </a:lnTo>
                  <a:lnTo>
                    <a:pt x="443" y="555"/>
                  </a:lnTo>
                  <a:lnTo>
                    <a:pt x="436" y="566"/>
                  </a:lnTo>
                  <a:lnTo>
                    <a:pt x="425" y="573"/>
                  </a:lnTo>
                  <a:lnTo>
                    <a:pt x="411" y="576"/>
                  </a:lnTo>
                  <a:lnTo>
                    <a:pt x="33" y="576"/>
                  </a:lnTo>
                  <a:lnTo>
                    <a:pt x="21" y="573"/>
                  </a:lnTo>
                  <a:lnTo>
                    <a:pt x="10" y="566"/>
                  </a:lnTo>
                  <a:lnTo>
                    <a:pt x="3" y="555"/>
                  </a:lnTo>
                  <a:lnTo>
                    <a:pt x="0" y="541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0" y="9"/>
                  </a:lnTo>
                  <a:lnTo>
                    <a:pt x="21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77"/>
            <p:cNvSpPr>
              <a:spLocks/>
            </p:cNvSpPr>
            <p:nvPr/>
          </p:nvSpPr>
          <p:spPr bwMode="auto">
            <a:xfrm>
              <a:off x="1900238" y="2201863"/>
              <a:ext cx="80963" cy="1285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69" y="0"/>
                </a:cxn>
                <a:cxn ang="0">
                  <a:pos x="81" y="3"/>
                </a:cxn>
                <a:cxn ang="0">
                  <a:pos x="92" y="10"/>
                </a:cxn>
                <a:cxn ang="0">
                  <a:pos x="99" y="21"/>
                </a:cxn>
                <a:cxn ang="0">
                  <a:pos x="102" y="33"/>
                </a:cxn>
                <a:cxn ang="0">
                  <a:pos x="102" y="128"/>
                </a:cxn>
                <a:cxn ang="0">
                  <a:pos x="99" y="142"/>
                </a:cxn>
                <a:cxn ang="0">
                  <a:pos x="92" y="153"/>
                </a:cxn>
                <a:cxn ang="0">
                  <a:pos x="81" y="160"/>
                </a:cxn>
                <a:cxn ang="0">
                  <a:pos x="69" y="163"/>
                </a:cxn>
                <a:cxn ang="0">
                  <a:pos x="7" y="163"/>
                </a:cxn>
                <a:cxn ang="0">
                  <a:pos x="4" y="160"/>
                </a:cxn>
                <a:cxn ang="0">
                  <a:pos x="2" y="158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3" y="143"/>
                </a:cxn>
                <a:cxn ang="0">
                  <a:pos x="11" y="141"/>
                </a:cxn>
                <a:cxn ang="0">
                  <a:pos x="69" y="141"/>
                </a:cxn>
                <a:cxn ang="0">
                  <a:pos x="73" y="139"/>
                </a:cxn>
                <a:cxn ang="0">
                  <a:pos x="79" y="134"/>
                </a:cxn>
                <a:cxn ang="0">
                  <a:pos x="80" y="128"/>
                </a:cxn>
                <a:cxn ang="0">
                  <a:pos x="80" y="33"/>
                </a:cxn>
                <a:cxn ang="0">
                  <a:pos x="79" y="29"/>
                </a:cxn>
                <a:cxn ang="0">
                  <a:pos x="73" y="24"/>
                </a:cxn>
                <a:cxn ang="0">
                  <a:pos x="69" y="22"/>
                </a:cxn>
                <a:cxn ang="0">
                  <a:pos x="7" y="22"/>
                </a:cxn>
                <a:cxn ang="0">
                  <a:pos x="4" y="20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3" y="3"/>
                </a:cxn>
                <a:cxn ang="0">
                  <a:pos x="11" y="0"/>
                </a:cxn>
              </a:cxnLst>
              <a:rect l="0" t="0" r="r" b="b"/>
              <a:pathLst>
                <a:path w="102" h="163">
                  <a:moveTo>
                    <a:pt x="11" y="0"/>
                  </a:moveTo>
                  <a:lnTo>
                    <a:pt x="69" y="0"/>
                  </a:lnTo>
                  <a:lnTo>
                    <a:pt x="81" y="3"/>
                  </a:lnTo>
                  <a:lnTo>
                    <a:pt x="92" y="10"/>
                  </a:lnTo>
                  <a:lnTo>
                    <a:pt x="99" y="21"/>
                  </a:lnTo>
                  <a:lnTo>
                    <a:pt x="102" y="33"/>
                  </a:lnTo>
                  <a:lnTo>
                    <a:pt x="102" y="128"/>
                  </a:lnTo>
                  <a:lnTo>
                    <a:pt x="99" y="142"/>
                  </a:lnTo>
                  <a:lnTo>
                    <a:pt x="92" y="153"/>
                  </a:lnTo>
                  <a:lnTo>
                    <a:pt x="81" y="160"/>
                  </a:lnTo>
                  <a:lnTo>
                    <a:pt x="69" y="163"/>
                  </a:lnTo>
                  <a:lnTo>
                    <a:pt x="7" y="163"/>
                  </a:lnTo>
                  <a:lnTo>
                    <a:pt x="4" y="160"/>
                  </a:lnTo>
                  <a:lnTo>
                    <a:pt x="2" y="158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3" y="143"/>
                  </a:lnTo>
                  <a:lnTo>
                    <a:pt x="11" y="141"/>
                  </a:lnTo>
                  <a:lnTo>
                    <a:pt x="69" y="141"/>
                  </a:lnTo>
                  <a:lnTo>
                    <a:pt x="73" y="139"/>
                  </a:lnTo>
                  <a:lnTo>
                    <a:pt x="79" y="134"/>
                  </a:lnTo>
                  <a:lnTo>
                    <a:pt x="80" y="128"/>
                  </a:lnTo>
                  <a:lnTo>
                    <a:pt x="80" y="33"/>
                  </a:lnTo>
                  <a:lnTo>
                    <a:pt x="79" y="29"/>
                  </a:lnTo>
                  <a:lnTo>
                    <a:pt x="73" y="24"/>
                  </a:lnTo>
                  <a:lnTo>
                    <a:pt x="69" y="22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78"/>
            <p:cNvSpPr>
              <a:spLocks/>
            </p:cNvSpPr>
            <p:nvPr/>
          </p:nvSpPr>
          <p:spPr bwMode="auto">
            <a:xfrm>
              <a:off x="1900238" y="2339975"/>
              <a:ext cx="80963" cy="130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9" y="0"/>
                </a:cxn>
                <a:cxn ang="0">
                  <a:pos x="81" y="3"/>
                </a:cxn>
                <a:cxn ang="0">
                  <a:pos x="92" y="10"/>
                </a:cxn>
                <a:cxn ang="0">
                  <a:pos x="99" y="21"/>
                </a:cxn>
                <a:cxn ang="0">
                  <a:pos x="102" y="34"/>
                </a:cxn>
                <a:cxn ang="0">
                  <a:pos x="102" y="129"/>
                </a:cxn>
                <a:cxn ang="0">
                  <a:pos x="99" y="142"/>
                </a:cxn>
                <a:cxn ang="0">
                  <a:pos x="92" y="153"/>
                </a:cxn>
                <a:cxn ang="0">
                  <a:pos x="81" y="161"/>
                </a:cxn>
                <a:cxn ang="0">
                  <a:pos x="69" y="164"/>
                </a:cxn>
                <a:cxn ang="0">
                  <a:pos x="7" y="164"/>
                </a:cxn>
                <a:cxn ang="0">
                  <a:pos x="2" y="158"/>
                </a:cxn>
                <a:cxn ang="0">
                  <a:pos x="0" y="155"/>
                </a:cxn>
                <a:cxn ang="0">
                  <a:pos x="0" y="148"/>
                </a:cxn>
                <a:cxn ang="0">
                  <a:pos x="2" y="144"/>
                </a:cxn>
                <a:cxn ang="0">
                  <a:pos x="4" y="143"/>
                </a:cxn>
                <a:cxn ang="0">
                  <a:pos x="7" y="140"/>
                </a:cxn>
                <a:cxn ang="0">
                  <a:pos x="69" y="140"/>
                </a:cxn>
                <a:cxn ang="0">
                  <a:pos x="73" y="139"/>
                </a:cxn>
                <a:cxn ang="0">
                  <a:pos x="76" y="137"/>
                </a:cxn>
                <a:cxn ang="0">
                  <a:pos x="79" y="133"/>
                </a:cxn>
                <a:cxn ang="0">
                  <a:pos x="80" y="129"/>
                </a:cxn>
                <a:cxn ang="0">
                  <a:pos x="80" y="30"/>
                </a:cxn>
                <a:cxn ang="0">
                  <a:pos x="77" y="27"/>
                </a:cxn>
                <a:cxn ang="0">
                  <a:pos x="76" y="25"/>
                </a:cxn>
                <a:cxn ang="0">
                  <a:pos x="72" y="23"/>
                </a:cxn>
                <a:cxn ang="0">
                  <a:pos x="7" y="23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102" h="164">
                  <a:moveTo>
                    <a:pt x="7" y="0"/>
                  </a:moveTo>
                  <a:lnTo>
                    <a:pt x="69" y="0"/>
                  </a:lnTo>
                  <a:lnTo>
                    <a:pt x="81" y="3"/>
                  </a:lnTo>
                  <a:lnTo>
                    <a:pt x="92" y="10"/>
                  </a:lnTo>
                  <a:lnTo>
                    <a:pt x="99" y="21"/>
                  </a:lnTo>
                  <a:lnTo>
                    <a:pt x="102" y="34"/>
                  </a:lnTo>
                  <a:lnTo>
                    <a:pt x="102" y="129"/>
                  </a:lnTo>
                  <a:lnTo>
                    <a:pt x="99" y="142"/>
                  </a:lnTo>
                  <a:lnTo>
                    <a:pt x="92" y="153"/>
                  </a:lnTo>
                  <a:lnTo>
                    <a:pt x="81" y="161"/>
                  </a:lnTo>
                  <a:lnTo>
                    <a:pt x="69" y="164"/>
                  </a:lnTo>
                  <a:lnTo>
                    <a:pt x="7" y="164"/>
                  </a:lnTo>
                  <a:lnTo>
                    <a:pt x="2" y="158"/>
                  </a:lnTo>
                  <a:lnTo>
                    <a:pt x="0" y="155"/>
                  </a:lnTo>
                  <a:lnTo>
                    <a:pt x="0" y="148"/>
                  </a:lnTo>
                  <a:lnTo>
                    <a:pt x="2" y="144"/>
                  </a:lnTo>
                  <a:lnTo>
                    <a:pt x="4" y="143"/>
                  </a:lnTo>
                  <a:lnTo>
                    <a:pt x="7" y="140"/>
                  </a:lnTo>
                  <a:lnTo>
                    <a:pt x="69" y="140"/>
                  </a:lnTo>
                  <a:lnTo>
                    <a:pt x="73" y="139"/>
                  </a:lnTo>
                  <a:lnTo>
                    <a:pt x="76" y="137"/>
                  </a:lnTo>
                  <a:lnTo>
                    <a:pt x="79" y="133"/>
                  </a:lnTo>
                  <a:lnTo>
                    <a:pt x="80" y="129"/>
                  </a:lnTo>
                  <a:lnTo>
                    <a:pt x="80" y="30"/>
                  </a:lnTo>
                  <a:lnTo>
                    <a:pt x="77" y="27"/>
                  </a:lnTo>
                  <a:lnTo>
                    <a:pt x="76" y="25"/>
                  </a:lnTo>
                  <a:lnTo>
                    <a:pt x="72" y="23"/>
                  </a:lnTo>
                  <a:lnTo>
                    <a:pt x="7" y="23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79"/>
            <p:cNvSpPr>
              <a:spLocks/>
            </p:cNvSpPr>
            <p:nvPr/>
          </p:nvSpPr>
          <p:spPr bwMode="auto">
            <a:xfrm>
              <a:off x="1900238" y="2479675"/>
              <a:ext cx="80963" cy="1301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69" y="0"/>
                </a:cxn>
                <a:cxn ang="0">
                  <a:pos x="81" y="3"/>
                </a:cxn>
                <a:cxn ang="0">
                  <a:pos x="92" y="10"/>
                </a:cxn>
                <a:cxn ang="0">
                  <a:pos x="99" y="21"/>
                </a:cxn>
                <a:cxn ang="0">
                  <a:pos x="102" y="33"/>
                </a:cxn>
                <a:cxn ang="0">
                  <a:pos x="102" y="128"/>
                </a:cxn>
                <a:cxn ang="0">
                  <a:pos x="99" y="142"/>
                </a:cxn>
                <a:cxn ang="0">
                  <a:pos x="92" y="153"/>
                </a:cxn>
                <a:cxn ang="0">
                  <a:pos x="81" y="159"/>
                </a:cxn>
                <a:cxn ang="0">
                  <a:pos x="69" y="162"/>
                </a:cxn>
                <a:cxn ang="0">
                  <a:pos x="7" y="162"/>
                </a:cxn>
                <a:cxn ang="0">
                  <a:pos x="4" y="159"/>
                </a:cxn>
                <a:cxn ang="0">
                  <a:pos x="2" y="158"/>
                </a:cxn>
                <a:cxn ang="0">
                  <a:pos x="0" y="154"/>
                </a:cxn>
                <a:cxn ang="0">
                  <a:pos x="0" y="147"/>
                </a:cxn>
                <a:cxn ang="0">
                  <a:pos x="2" y="144"/>
                </a:cxn>
                <a:cxn ang="0">
                  <a:pos x="7" y="139"/>
                </a:cxn>
                <a:cxn ang="0">
                  <a:pos x="72" y="139"/>
                </a:cxn>
                <a:cxn ang="0">
                  <a:pos x="76" y="137"/>
                </a:cxn>
                <a:cxn ang="0">
                  <a:pos x="77" y="135"/>
                </a:cxn>
                <a:cxn ang="0">
                  <a:pos x="80" y="132"/>
                </a:cxn>
                <a:cxn ang="0">
                  <a:pos x="80" y="33"/>
                </a:cxn>
                <a:cxn ang="0">
                  <a:pos x="79" y="29"/>
                </a:cxn>
                <a:cxn ang="0">
                  <a:pos x="73" y="23"/>
                </a:cxn>
                <a:cxn ang="0">
                  <a:pos x="69" y="22"/>
                </a:cxn>
                <a:cxn ang="0">
                  <a:pos x="7" y="22"/>
                </a:cxn>
                <a:cxn ang="0">
                  <a:pos x="4" y="19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3" y="3"/>
                </a:cxn>
                <a:cxn ang="0">
                  <a:pos x="11" y="0"/>
                </a:cxn>
              </a:cxnLst>
              <a:rect l="0" t="0" r="r" b="b"/>
              <a:pathLst>
                <a:path w="102" h="162">
                  <a:moveTo>
                    <a:pt x="11" y="0"/>
                  </a:moveTo>
                  <a:lnTo>
                    <a:pt x="69" y="0"/>
                  </a:lnTo>
                  <a:lnTo>
                    <a:pt x="81" y="3"/>
                  </a:lnTo>
                  <a:lnTo>
                    <a:pt x="92" y="10"/>
                  </a:lnTo>
                  <a:lnTo>
                    <a:pt x="99" y="21"/>
                  </a:lnTo>
                  <a:lnTo>
                    <a:pt x="102" y="33"/>
                  </a:lnTo>
                  <a:lnTo>
                    <a:pt x="102" y="128"/>
                  </a:lnTo>
                  <a:lnTo>
                    <a:pt x="99" y="142"/>
                  </a:lnTo>
                  <a:lnTo>
                    <a:pt x="92" y="153"/>
                  </a:lnTo>
                  <a:lnTo>
                    <a:pt x="81" y="159"/>
                  </a:lnTo>
                  <a:lnTo>
                    <a:pt x="69" y="162"/>
                  </a:lnTo>
                  <a:lnTo>
                    <a:pt x="7" y="162"/>
                  </a:lnTo>
                  <a:lnTo>
                    <a:pt x="4" y="159"/>
                  </a:lnTo>
                  <a:lnTo>
                    <a:pt x="2" y="158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2" y="144"/>
                  </a:lnTo>
                  <a:lnTo>
                    <a:pt x="7" y="139"/>
                  </a:lnTo>
                  <a:lnTo>
                    <a:pt x="72" y="139"/>
                  </a:lnTo>
                  <a:lnTo>
                    <a:pt x="76" y="137"/>
                  </a:lnTo>
                  <a:lnTo>
                    <a:pt x="77" y="135"/>
                  </a:lnTo>
                  <a:lnTo>
                    <a:pt x="80" y="132"/>
                  </a:lnTo>
                  <a:lnTo>
                    <a:pt x="80" y="33"/>
                  </a:lnTo>
                  <a:lnTo>
                    <a:pt x="79" y="29"/>
                  </a:lnTo>
                  <a:lnTo>
                    <a:pt x="73" y="23"/>
                  </a:lnTo>
                  <a:lnTo>
                    <a:pt x="69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80"/>
            <p:cNvSpPr>
              <a:spLocks/>
            </p:cNvSpPr>
            <p:nvPr/>
          </p:nvSpPr>
          <p:spPr bwMode="auto">
            <a:xfrm>
              <a:off x="1635125" y="2279650"/>
              <a:ext cx="196850" cy="17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9" y="0"/>
                </a:cxn>
                <a:cxn ang="0">
                  <a:pos x="243" y="1"/>
                </a:cxn>
                <a:cxn ang="0">
                  <a:pos x="244" y="4"/>
                </a:cxn>
                <a:cxn ang="0">
                  <a:pos x="247" y="7"/>
                </a:cxn>
                <a:cxn ang="0">
                  <a:pos x="247" y="11"/>
                </a:cxn>
                <a:cxn ang="0">
                  <a:pos x="246" y="15"/>
                </a:cxn>
                <a:cxn ang="0">
                  <a:pos x="243" y="19"/>
                </a:cxn>
                <a:cxn ang="0">
                  <a:pos x="240" y="21"/>
                </a:cxn>
                <a:cxn ang="0">
                  <a:pos x="236" y="22"/>
                </a:cxn>
                <a:cxn ang="0">
                  <a:pos x="7" y="22"/>
                </a:cxn>
                <a:cxn ang="0">
                  <a:pos x="4" y="19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2" y="3"/>
                </a:cxn>
                <a:cxn ang="0">
                  <a:pos x="11" y="0"/>
                </a:cxn>
              </a:cxnLst>
              <a:rect l="0" t="0" r="r" b="b"/>
              <a:pathLst>
                <a:path w="247" h="22">
                  <a:moveTo>
                    <a:pt x="11" y="0"/>
                  </a:moveTo>
                  <a:lnTo>
                    <a:pt x="239" y="0"/>
                  </a:lnTo>
                  <a:lnTo>
                    <a:pt x="243" y="1"/>
                  </a:lnTo>
                  <a:lnTo>
                    <a:pt x="244" y="4"/>
                  </a:lnTo>
                  <a:lnTo>
                    <a:pt x="247" y="7"/>
                  </a:lnTo>
                  <a:lnTo>
                    <a:pt x="247" y="11"/>
                  </a:lnTo>
                  <a:lnTo>
                    <a:pt x="246" y="15"/>
                  </a:lnTo>
                  <a:lnTo>
                    <a:pt x="243" y="19"/>
                  </a:lnTo>
                  <a:lnTo>
                    <a:pt x="240" y="21"/>
                  </a:lnTo>
                  <a:lnTo>
                    <a:pt x="236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81"/>
            <p:cNvSpPr>
              <a:spLocks/>
            </p:cNvSpPr>
            <p:nvPr/>
          </p:nvSpPr>
          <p:spPr bwMode="auto">
            <a:xfrm>
              <a:off x="1635125" y="2330450"/>
              <a:ext cx="196850" cy="174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36" y="0"/>
                </a:cxn>
                <a:cxn ang="0">
                  <a:pos x="240" y="1"/>
                </a:cxn>
                <a:cxn ang="0">
                  <a:pos x="246" y="6"/>
                </a:cxn>
                <a:cxn ang="0">
                  <a:pos x="247" y="11"/>
                </a:cxn>
                <a:cxn ang="0">
                  <a:pos x="247" y="15"/>
                </a:cxn>
                <a:cxn ang="0">
                  <a:pos x="244" y="17"/>
                </a:cxn>
                <a:cxn ang="0">
                  <a:pos x="243" y="20"/>
                </a:cxn>
                <a:cxn ang="0">
                  <a:pos x="239" y="22"/>
                </a:cxn>
                <a:cxn ang="0">
                  <a:pos x="11" y="22"/>
                </a:cxn>
                <a:cxn ang="0">
                  <a:pos x="2" y="19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247" h="22">
                  <a:moveTo>
                    <a:pt x="7" y="0"/>
                  </a:moveTo>
                  <a:lnTo>
                    <a:pt x="236" y="0"/>
                  </a:lnTo>
                  <a:lnTo>
                    <a:pt x="240" y="1"/>
                  </a:lnTo>
                  <a:lnTo>
                    <a:pt x="246" y="6"/>
                  </a:lnTo>
                  <a:lnTo>
                    <a:pt x="247" y="11"/>
                  </a:lnTo>
                  <a:lnTo>
                    <a:pt x="247" y="15"/>
                  </a:lnTo>
                  <a:lnTo>
                    <a:pt x="244" y="17"/>
                  </a:lnTo>
                  <a:lnTo>
                    <a:pt x="243" y="20"/>
                  </a:lnTo>
                  <a:lnTo>
                    <a:pt x="239" y="22"/>
                  </a:lnTo>
                  <a:lnTo>
                    <a:pt x="11" y="22"/>
                  </a:lnTo>
                  <a:lnTo>
                    <a:pt x="2" y="19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5" name="Овал 34"/>
          <p:cNvSpPr/>
          <p:nvPr/>
        </p:nvSpPr>
        <p:spPr>
          <a:xfrm>
            <a:off x="867983" y="5019046"/>
            <a:ext cx="1289050" cy="1290638"/>
          </a:xfrm>
          <a:prstGeom prst="ellipse">
            <a:avLst/>
          </a:prstGeom>
          <a:gradFill flip="none" rotWithShape="1">
            <a:gsLst>
              <a:gs pos="100000">
                <a:srgbClr val="38AFC6"/>
              </a:gs>
              <a:gs pos="0">
                <a:srgbClr val="9BC2E5"/>
              </a:gs>
            </a:gsLst>
            <a:lin ang="162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grpSp>
        <p:nvGrpSpPr>
          <p:cNvPr id="36" name="Группа 129"/>
          <p:cNvGrpSpPr/>
          <p:nvPr/>
        </p:nvGrpSpPr>
        <p:grpSpPr>
          <a:xfrm>
            <a:off x="1371352" y="4785625"/>
            <a:ext cx="544810" cy="548876"/>
            <a:chOff x="5900762" y="718344"/>
            <a:chExt cx="638175" cy="642938"/>
          </a:xfrm>
          <a:solidFill>
            <a:schemeClr val="bg1"/>
          </a:solidFill>
        </p:grpSpPr>
        <p:sp>
          <p:nvSpPr>
            <p:cNvPr id="37" name="Freeform 546"/>
            <p:cNvSpPr>
              <a:spLocks noEditPoints="1"/>
            </p:cNvSpPr>
            <p:nvPr/>
          </p:nvSpPr>
          <p:spPr bwMode="auto">
            <a:xfrm>
              <a:off x="6145237" y="967582"/>
              <a:ext cx="147638" cy="147638"/>
            </a:xfrm>
            <a:custGeom>
              <a:avLst/>
              <a:gdLst/>
              <a:ahLst/>
              <a:cxnLst>
                <a:cxn ang="0">
                  <a:pos x="47" y="18"/>
                </a:cxn>
                <a:cxn ang="0">
                  <a:pos x="35" y="21"/>
                </a:cxn>
                <a:cxn ang="0">
                  <a:pos x="27" y="27"/>
                </a:cxn>
                <a:cxn ang="0">
                  <a:pos x="20" y="35"/>
                </a:cxn>
                <a:cxn ang="0">
                  <a:pos x="18" y="47"/>
                </a:cxn>
                <a:cxn ang="0">
                  <a:pos x="20" y="58"/>
                </a:cxn>
                <a:cxn ang="0">
                  <a:pos x="27" y="66"/>
                </a:cxn>
                <a:cxn ang="0">
                  <a:pos x="35" y="73"/>
                </a:cxn>
                <a:cxn ang="0">
                  <a:pos x="47" y="75"/>
                </a:cxn>
                <a:cxn ang="0">
                  <a:pos x="59" y="73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76" y="47"/>
                </a:cxn>
                <a:cxn ang="0">
                  <a:pos x="74" y="35"/>
                </a:cxn>
                <a:cxn ang="0">
                  <a:pos x="67" y="27"/>
                </a:cxn>
                <a:cxn ang="0">
                  <a:pos x="59" y="21"/>
                </a:cxn>
                <a:cxn ang="0">
                  <a:pos x="47" y="18"/>
                </a:cxn>
                <a:cxn ang="0">
                  <a:pos x="47" y="0"/>
                </a:cxn>
                <a:cxn ang="0">
                  <a:pos x="62" y="2"/>
                </a:cxn>
                <a:cxn ang="0">
                  <a:pos x="75" y="10"/>
                </a:cxn>
                <a:cxn ang="0">
                  <a:pos x="84" y="19"/>
                </a:cxn>
                <a:cxn ang="0">
                  <a:pos x="91" y="32"/>
                </a:cxn>
                <a:cxn ang="0">
                  <a:pos x="93" y="47"/>
                </a:cxn>
                <a:cxn ang="0">
                  <a:pos x="91" y="62"/>
                </a:cxn>
                <a:cxn ang="0">
                  <a:pos x="84" y="75"/>
                </a:cxn>
                <a:cxn ang="0">
                  <a:pos x="75" y="85"/>
                </a:cxn>
                <a:cxn ang="0">
                  <a:pos x="62" y="91"/>
                </a:cxn>
                <a:cxn ang="0">
                  <a:pos x="47" y="93"/>
                </a:cxn>
                <a:cxn ang="0">
                  <a:pos x="32" y="91"/>
                </a:cxn>
                <a:cxn ang="0">
                  <a:pos x="19" y="85"/>
                </a:cxn>
                <a:cxn ang="0">
                  <a:pos x="10" y="75"/>
                </a:cxn>
                <a:cxn ang="0">
                  <a:pos x="2" y="62"/>
                </a:cxn>
                <a:cxn ang="0">
                  <a:pos x="0" y="47"/>
                </a:cxn>
                <a:cxn ang="0">
                  <a:pos x="2" y="32"/>
                </a:cxn>
                <a:cxn ang="0">
                  <a:pos x="10" y="19"/>
                </a:cxn>
                <a:cxn ang="0">
                  <a:pos x="19" y="10"/>
                </a:cxn>
                <a:cxn ang="0">
                  <a:pos x="32" y="2"/>
                </a:cxn>
                <a:cxn ang="0">
                  <a:pos x="47" y="0"/>
                </a:cxn>
              </a:cxnLst>
              <a:rect l="0" t="0" r="r" b="b"/>
              <a:pathLst>
                <a:path w="93" h="93">
                  <a:moveTo>
                    <a:pt x="47" y="18"/>
                  </a:moveTo>
                  <a:lnTo>
                    <a:pt x="35" y="21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8" y="47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5" y="73"/>
                  </a:lnTo>
                  <a:lnTo>
                    <a:pt x="47" y="75"/>
                  </a:lnTo>
                  <a:lnTo>
                    <a:pt x="59" y="73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76" y="47"/>
                  </a:lnTo>
                  <a:lnTo>
                    <a:pt x="74" y="35"/>
                  </a:lnTo>
                  <a:lnTo>
                    <a:pt x="67" y="27"/>
                  </a:lnTo>
                  <a:lnTo>
                    <a:pt x="59" y="21"/>
                  </a:lnTo>
                  <a:lnTo>
                    <a:pt x="47" y="18"/>
                  </a:lnTo>
                  <a:close/>
                  <a:moveTo>
                    <a:pt x="47" y="0"/>
                  </a:moveTo>
                  <a:lnTo>
                    <a:pt x="62" y="2"/>
                  </a:lnTo>
                  <a:lnTo>
                    <a:pt x="75" y="10"/>
                  </a:lnTo>
                  <a:lnTo>
                    <a:pt x="84" y="19"/>
                  </a:lnTo>
                  <a:lnTo>
                    <a:pt x="91" y="32"/>
                  </a:lnTo>
                  <a:lnTo>
                    <a:pt x="93" y="47"/>
                  </a:lnTo>
                  <a:lnTo>
                    <a:pt x="91" y="62"/>
                  </a:lnTo>
                  <a:lnTo>
                    <a:pt x="84" y="75"/>
                  </a:lnTo>
                  <a:lnTo>
                    <a:pt x="75" y="85"/>
                  </a:lnTo>
                  <a:lnTo>
                    <a:pt x="62" y="91"/>
                  </a:lnTo>
                  <a:lnTo>
                    <a:pt x="47" y="93"/>
                  </a:lnTo>
                  <a:lnTo>
                    <a:pt x="32" y="91"/>
                  </a:lnTo>
                  <a:lnTo>
                    <a:pt x="19" y="85"/>
                  </a:lnTo>
                  <a:lnTo>
                    <a:pt x="10" y="75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19"/>
                  </a:lnTo>
                  <a:lnTo>
                    <a:pt x="19" y="10"/>
                  </a:lnTo>
                  <a:lnTo>
                    <a:pt x="32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Rectangle 547"/>
            <p:cNvSpPr>
              <a:spLocks noChangeArrowheads="1"/>
            </p:cNvSpPr>
            <p:nvPr/>
          </p:nvSpPr>
          <p:spPr bwMode="auto">
            <a:xfrm>
              <a:off x="6007125" y="1189832"/>
              <a:ext cx="34925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Rectangle 548"/>
            <p:cNvSpPr>
              <a:spLocks noChangeArrowheads="1"/>
            </p:cNvSpPr>
            <p:nvPr/>
          </p:nvSpPr>
          <p:spPr bwMode="auto">
            <a:xfrm>
              <a:off x="6007125" y="1266032"/>
              <a:ext cx="34925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549"/>
            <p:cNvSpPr>
              <a:spLocks/>
            </p:cNvSpPr>
            <p:nvPr/>
          </p:nvSpPr>
          <p:spPr bwMode="auto">
            <a:xfrm>
              <a:off x="6156350" y="1216819"/>
              <a:ext cx="123825" cy="142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1" y="0"/>
                </a:cxn>
                <a:cxn ang="0">
                  <a:pos x="73" y="1"/>
                </a:cxn>
                <a:cxn ang="0">
                  <a:pos x="78" y="7"/>
                </a:cxn>
                <a:cxn ang="0">
                  <a:pos x="78" y="83"/>
                </a:cxn>
                <a:cxn ang="0">
                  <a:pos x="76" y="86"/>
                </a:cxn>
                <a:cxn ang="0">
                  <a:pos x="74" y="88"/>
                </a:cxn>
                <a:cxn ang="0">
                  <a:pos x="71" y="90"/>
                </a:cxn>
                <a:cxn ang="0">
                  <a:pos x="65" y="90"/>
                </a:cxn>
                <a:cxn ang="0">
                  <a:pos x="60" y="86"/>
                </a:cxn>
                <a:cxn ang="0">
                  <a:pos x="58" y="83"/>
                </a:cxn>
                <a:cxn ang="0">
                  <a:pos x="58" y="22"/>
                </a:cxn>
                <a:cxn ang="0">
                  <a:pos x="22" y="22"/>
                </a:cxn>
                <a:cxn ang="0">
                  <a:pos x="22" y="83"/>
                </a:cxn>
                <a:cxn ang="0">
                  <a:pos x="20" y="86"/>
                </a:cxn>
                <a:cxn ang="0">
                  <a:pos x="17" y="88"/>
                </a:cxn>
                <a:cxn ang="0">
                  <a:pos x="14" y="90"/>
                </a:cxn>
                <a:cxn ang="0">
                  <a:pos x="8" y="90"/>
                </a:cxn>
                <a:cxn ang="0">
                  <a:pos x="5" y="88"/>
                </a:cxn>
                <a:cxn ang="0">
                  <a:pos x="3" y="86"/>
                </a:cxn>
                <a:cxn ang="0">
                  <a:pos x="0" y="79"/>
                </a:cxn>
                <a:cxn ang="0">
                  <a:pos x="0" y="11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78" h="90">
                  <a:moveTo>
                    <a:pt x="8" y="0"/>
                  </a:moveTo>
                  <a:lnTo>
                    <a:pt x="71" y="0"/>
                  </a:lnTo>
                  <a:lnTo>
                    <a:pt x="73" y="1"/>
                  </a:lnTo>
                  <a:lnTo>
                    <a:pt x="78" y="7"/>
                  </a:lnTo>
                  <a:lnTo>
                    <a:pt x="78" y="83"/>
                  </a:lnTo>
                  <a:lnTo>
                    <a:pt x="76" y="86"/>
                  </a:lnTo>
                  <a:lnTo>
                    <a:pt x="74" y="88"/>
                  </a:lnTo>
                  <a:lnTo>
                    <a:pt x="71" y="90"/>
                  </a:lnTo>
                  <a:lnTo>
                    <a:pt x="65" y="90"/>
                  </a:lnTo>
                  <a:lnTo>
                    <a:pt x="60" y="86"/>
                  </a:lnTo>
                  <a:lnTo>
                    <a:pt x="58" y="83"/>
                  </a:lnTo>
                  <a:lnTo>
                    <a:pt x="58" y="22"/>
                  </a:lnTo>
                  <a:lnTo>
                    <a:pt x="22" y="22"/>
                  </a:lnTo>
                  <a:lnTo>
                    <a:pt x="22" y="83"/>
                  </a:lnTo>
                  <a:lnTo>
                    <a:pt x="20" y="86"/>
                  </a:lnTo>
                  <a:lnTo>
                    <a:pt x="17" y="88"/>
                  </a:lnTo>
                  <a:lnTo>
                    <a:pt x="14" y="90"/>
                  </a:lnTo>
                  <a:lnTo>
                    <a:pt x="8" y="90"/>
                  </a:lnTo>
                  <a:lnTo>
                    <a:pt x="5" y="88"/>
                  </a:lnTo>
                  <a:lnTo>
                    <a:pt x="3" y="86"/>
                  </a:lnTo>
                  <a:lnTo>
                    <a:pt x="0" y="79"/>
                  </a:lnTo>
                  <a:lnTo>
                    <a:pt x="0" y="11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Rectangle 550"/>
            <p:cNvSpPr>
              <a:spLocks noChangeArrowheads="1"/>
            </p:cNvSpPr>
            <p:nvPr/>
          </p:nvSpPr>
          <p:spPr bwMode="auto">
            <a:xfrm>
              <a:off x="6397650" y="1189832"/>
              <a:ext cx="33338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Rectangle 551"/>
            <p:cNvSpPr>
              <a:spLocks noChangeArrowheads="1"/>
            </p:cNvSpPr>
            <p:nvPr/>
          </p:nvSpPr>
          <p:spPr bwMode="auto">
            <a:xfrm>
              <a:off x="6397650" y="1266032"/>
              <a:ext cx="33338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Freeform 552"/>
            <p:cNvSpPr>
              <a:spLocks noEditPoints="1"/>
            </p:cNvSpPr>
            <p:nvPr/>
          </p:nvSpPr>
          <p:spPr bwMode="auto">
            <a:xfrm>
              <a:off x="6326212" y="980282"/>
              <a:ext cx="212725" cy="38100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81"/>
                </a:cxn>
                <a:cxn ang="0">
                  <a:pos x="113" y="81"/>
                </a:cxn>
                <a:cxn ang="0">
                  <a:pos x="113" y="60"/>
                </a:cxn>
                <a:cxn ang="0">
                  <a:pos x="22" y="60"/>
                </a:cxn>
                <a:cxn ang="0">
                  <a:pos x="0" y="0"/>
                </a:cxn>
                <a:cxn ang="0">
                  <a:pos x="22" y="10"/>
                </a:cxn>
                <a:cxn ang="0">
                  <a:pos x="22" y="38"/>
                </a:cxn>
                <a:cxn ang="0">
                  <a:pos x="123" y="38"/>
                </a:cxn>
                <a:cxn ang="0">
                  <a:pos x="128" y="39"/>
                </a:cxn>
                <a:cxn ang="0">
                  <a:pos x="131" y="41"/>
                </a:cxn>
                <a:cxn ang="0">
                  <a:pos x="133" y="45"/>
                </a:cxn>
                <a:cxn ang="0">
                  <a:pos x="134" y="49"/>
                </a:cxn>
                <a:cxn ang="0">
                  <a:pos x="134" y="91"/>
                </a:cxn>
                <a:cxn ang="0">
                  <a:pos x="132" y="97"/>
                </a:cxn>
                <a:cxn ang="0">
                  <a:pos x="130" y="99"/>
                </a:cxn>
                <a:cxn ang="0">
                  <a:pos x="126" y="101"/>
                </a:cxn>
                <a:cxn ang="0">
                  <a:pos x="22" y="101"/>
                </a:cxn>
                <a:cxn ang="0">
                  <a:pos x="22" y="233"/>
                </a:cxn>
                <a:cxn ang="0">
                  <a:pos x="20" y="236"/>
                </a:cxn>
                <a:cxn ang="0">
                  <a:pos x="17" y="238"/>
                </a:cxn>
                <a:cxn ang="0">
                  <a:pos x="11" y="240"/>
                </a:cxn>
                <a:cxn ang="0">
                  <a:pos x="7" y="239"/>
                </a:cxn>
                <a:cxn ang="0">
                  <a:pos x="4" y="237"/>
                </a:cxn>
                <a:cxn ang="0">
                  <a:pos x="1" y="234"/>
                </a:cxn>
                <a:cxn ang="0">
                  <a:pos x="0" y="230"/>
                </a:cxn>
                <a:cxn ang="0">
                  <a:pos x="0" y="0"/>
                </a:cxn>
              </a:cxnLst>
              <a:rect l="0" t="0" r="r" b="b"/>
              <a:pathLst>
                <a:path w="134" h="240">
                  <a:moveTo>
                    <a:pt x="22" y="60"/>
                  </a:moveTo>
                  <a:lnTo>
                    <a:pt x="22" y="81"/>
                  </a:lnTo>
                  <a:lnTo>
                    <a:pt x="113" y="81"/>
                  </a:lnTo>
                  <a:lnTo>
                    <a:pt x="113" y="60"/>
                  </a:lnTo>
                  <a:lnTo>
                    <a:pt x="22" y="60"/>
                  </a:lnTo>
                  <a:close/>
                  <a:moveTo>
                    <a:pt x="0" y="0"/>
                  </a:moveTo>
                  <a:lnTo>
                    <a:pt x="22" y="10"/>
                  </a:lnTo>
                  <a:lnTo>
                    <a:pt x="22" y="38"/>
                  </a:lnTo>
                  <a:lnTo>
                    <a:pt x="123" y="38"/>
                  </a:lnTo>
                  <a:lnTo>
                    <a:pt x="128" y="39"/>
                  </a:lnTo>
                  <a:lnTo>
                    <a:pt x="131" y="41"/>
                  </a:lnTo>
                  <a:lnTo>
                    <a:pt x="133" y="45"/>
                  </a:lnTo>
                  <a:lnTo>
                    <a:pt x="134" y="49"/>
                  </a:lnTo>
                  <a:lnTo>
                    <a:pt x="134" y="91"/>
                  </a:lnTo>
                  <a:lnTo>
                    <a:pt x="132" y="97"/>
                  </a:lnTo>
                  <a:lnTo>
                    <a:pt x="130" y="99"/>
                  </a:lnTo>
                  <a:lnTo>
                    <a:pt x="126" y="101"/>
                  </a:lnTo>
                  <a:lnTo>
                    <a:pt x="22" y="101"/>
                  </a:lnTo>
                  <a:lnTo>
                    <a:pt x="22" y="233"/>
                  </a:lnTo>
                  <a:lnTo>
                    <a:pt x="20" y="236"/>
                  </a:lnTo>
                  <a:lnTo>
                    <a:pt x="17" y="238"/>
                  </a:lnTo>
                  <a:lnTo>
                    <a:pt x="11" y="240"/>
                  </a:lnTo>
                  <a:lnTo>
                    <a:pt x="7" y="239"/>
                  </a:lnTo>
                  <a:lnTo>
                    <a:pt x="4" y="237"/>
                  </a:lnTo>
                  <a:lnTo>
                    <a:pt x="1" y="234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Freeform 553"/>
            <p:cNvSpPr>
              <a:spLocks/>
            </p:cNvSpPr>
            <p:nvPr/>
          </p:nvSpPr>
          <p:spPr bwMode="auto">
            <a:xfrm>
              <a:off x="5935687" y="1169194"/>
              <a:ext cx="34925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2" y="109"/>
                </a:cxn>
                <a:cxn ang="0">
                  <a:pos x="20" y="116"/>
                </a:cxn>
                <a:cxn ang="0">
                  <a:pos x="17" y="118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5" y="118"/>
                </a:cxn>
                <a:cxn ang="0">
                  <a:pos x="3" y="116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22" h="120">
                  <a:moveTo>
                    <a:pt x="0" y="0"/>
                  </a:moveTo>
                  <a:lnTo>
                    <a:pt x="22" y="0"/>
                  </a:lnTo>
                  <a:lnTo>
                    <a:pt x="22" y="109"/>
                  </a:lnTo>
                  <a:lnTo>
                    <a:pt x="20" y="116"/>
                  </a:lnTo>
                  <a:lnTo>
                    <a:pt x="17" y="118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Freeform 554"/>
            <p:cNvSpPr>
              <a:spLocks/>
            </p:cNvSpPr>
            <p:nvPr/>
          </p:nvSpPr>
          <p:spPr bwMode="auto">
            <a:xfrm>
              <a:off x="6469087" y="1169194"/>
              <a:ext cx="31750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113"/>
                </a:cxn>
                <a:cxn ang="0">
                  <a:pos x="18" y="116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4" y="118"/>
                </a:cxn>
                <a:cxn ang="0">
                  <a:pos x="2" y="116"/>
                </a:cxn>
                <a:cxn ang="0">
                  <a:pos x="0" y="113"/>
                </a:cxn>
                <a:cxn ang="0">
                  <a:pos x="0" y="0"/>
                </a:cxn>
              </a:cxnLst>
              <a:rect l="0" t="0" r="r" b="b"/>
              <a:pathLst>
                <a:path w="20" h="120">
                  <a:moveTo>
                    <a:pt x="0" y="0"/>
                  </a:moveTo>
                  <a:lnTo>
                    <a:pt x="20" y="0"/>
                  </a:lnTo>
                  <a:lnTo>
                    <a:pt x="20" y="113"/>
                  </a:lnTo>
                  <a:lnTo>
                    <a:pt x="18" y="116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Freeform 555"/>
            <p:cNvSpPr>
              <a:spLocks noEditPoints="1"/>
            </p:cNvSpPr>
            <p:nvPr/>
          </p:nvSpPr>
          <p:spPr bwMode="auto">
            <a:xfrm>
              <a:off x="5900762" y="978694"/>
              <a:ext cx="211138" cy="382588"/>
            </a:xfrm>
            <a:custGeom>
              <a:avLst/>
              <a:gdLst/>
              <a:ahLst/>
              <a:cxnLst>
                <a:cxn ang="0">
                  <a:pos x="21" y="61"/>
                </a:cxn>
                <a:cxn ang="0">
                  <a:pos x="21" y="82"/>
                </a:cxn>
                <a:cxn ang="0">
                  <a:pos x="111" y="82"/>
                </a:cxn>
                <a:cxn ang="0">
                  <a:pos x="111" y="61"/>
                </a:cxn>
                <a:cxn ang="0">
                  <a:pos x="21" y="61"/>
                </a:cxn>
                <a:cxn ang="0">
                  <a:pos x="133" y="0"/>
                </a:cxn>
                <a:cxn ang="0">
                  <a:pos x="133" y="234"/>
                </a:cxn>
                <a:cxn ang="0">
                  <a:pos x="130" y="237"/>
                </a:cxn>
                <a:cxn ang="0">
                  <a:pos x="128" y="239"/>
                </a:cxn>
                <a:cxn ang="0">
                  <a:pos x="122" y="241"/>
                </a:cxn>
                <a:cxn ang="0">
                  <a:pos x="119" y="240"/>
                </a:cxn>
                <a:cxn ang="0">
                  <a:pos x="116" y="239"/>
                </a:cxn>
                <a:cxn ang="0">
                  <a:pos x="114" y="237"/>
                </a:cxn>
                <a:cxn ang="0">
                  <a:pos x="112" y="234"/>
                </a:cxn>
                <a:cxn ang="0">
                  <a:pos x="112" y="102"/>
                </a:cxn>
                <a:cxn ang="0">
                  <a:pos x="7" y="102"/>
                </a:cxn>
                <a:cxn ang="0">
                  <a:pos x="4" y="100"/>
                </a:cxn>
                <a:cxn ang="0">
                  <a:pos x="2" y="98"/>
                </a:cxn>
                <a:cxn ang="0">
                  <a:pos x="0" y="95"/>
                </a:cxn>
                <a:cxn ang="0">
                  <a:pos x="0" y="47"/>
                </a:cxn>
                <a:cxn ang="0">
                  <a:pos x="2" y="43"/>
                </a:cxn>
                <a:cxn ang="0">
                  <a:pos x="4" y="41"/>
                </a:cxn>
                <a:cxn ang="0">
                  <a:pos x="11" y="39"/>
                </a:cxn>
                <a:cxn ang="0">
                  <a:pos x="112" y="39"/>
                </a:cxn>
                <a:cxn ang="0">
                  <a:pos x="112" y="10"/>
                </a:cxn>
                <a:cxn ang="0">
                  <a:pos x="133" y="0"/>
                </a:cxn>
              </a:cxnLst>
              <a:rect l="0" t="0" r="r" b="b"/>
              <a:pathLst>
                <a:path w="133" h="241">
                  <a:moveTo>
                    <a:pt x="21" y="61"/>
                  </a:moveTo>
                  <a:lnTo>
                    <a:pt x="21" y="82"/>
                  </a:lnTo>
                  <a:lnTo>
                    <a:pt x="111" y="82"/>
                  </a:lnTo>
                  <a:lnTo>
                    <a:pt x="111" y="61"/>
                  </a:lnTo>
                  <a:lnTo>
                    <a:pt x="21" y="61"/>
                  </a:lnTo>
                  <a:close/>
                  <a:moveTo>
                    <a:pt x="133" y="0"/>
                  </a:moveTo>
                  <a:lnTo>
                    <a:pt x="133" y="234"/>
                  </a:lnTo>
                  <a:lnTo>
                    <a:pt x="130" y="237"/>
                  </a:lnTo>
                  <a:lnTo>
                    <a:pt x="128" y="239"/>
                  </a:lnTo>
                  <a:lnTo>
                    <a:pt x="122" y="241"/>
                  </a:lnTo>
                  <a:lnTo>
                    <a:pt x="119" y="240"/>
                  </a:lnTo>
                  <a:lnTo>
                    <a:pt x="116" y="239"/>
                  </a:lnTo>
                  <a:lnTo>
                    <a:pt x="114" y="237"/>
                  </a:lnTo>
                  <a:lnTo>
                    <a:pt x="112" y="234"/>
                  </a:lnTo>
                  <a:lnTo>
                    <a:pt x="112" y="102"/>
                  </a:lnTo>
                  <a:lnTo>
                    <a:pt x="7" y="102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0" y="95"/>
                  </a:lnTo>
                  <a:lnTo>
                    <a:pt x="0" y="47"/>
                  </a:lnTo>
                  <a:lnTo>
                    <a:pt x="2" y="43"/>
                  </a:lnTo>
                  <a:lnTo>
                    <a:pt x="4" y="41"/>
                  </a:lnTo>
                  <a:lnTo>
                    <a:pt x="11" y="39"/>
                  </a:lnTo>
                  <a:lnTo>
                    <a:pt x="112" y="39"/>
                  </a:lnTo>
                  <a:lnTo>
                    <a:pt x="112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Freeform 556"/>
            <p:cNvSpPr>
              <a:spLocks noEditPoints="1"/>
            </p:cNvSpPr>
            <p:nvPr/>
          </p:nvSpPr>
          <p:spPr bwMode="auto">
            <a:xfrm>
              <a:off x="6024587" y="718344"/>
              <a:ext cx="390525" cy="263525"/>
            </a:xfrm>
            <a:custGeom>
              <a:avLst/>
              <a:gdLst/>
              <a:ahLst/>
              <a:cxnLst>
                <a:cxn ang="0">
                  <a:pos x="134" y="26"/>
                </a:cxn>
                <a:cxn ang="0">
                  <a:pos x="134" y="48"/>
                </a:cxn>
                <a:cxn ang="0">
                  <a:pos x="161" y="37"/>
                </a:cxn>
                <a:cxn ang="0">
                  <a:pos x="134" y="26"/>
                </a:cxn>
                <a:cxn ang="0">
                  <a:pos x="121" y="0"/>
                </a:cxn>
                <a:cxn ang="0">
                  <a:pos x="127" y="0"/>
                </a:cxn>
                <a:cxn ang="0">
                  <a:pos x="194" y="28"/>
                </a:cxn>
                <a:cxn ang="0">
                  <a:pos x="195" y="28"/>
                </a:cxn>
                <a:cxn ang="0">
                  <a:pos x="196" y="29"/>
                </a:cxn>
                <a:cxn ang="0">
                  <a:pos x="197" y="29"/>
                </a:cxn>
                <a:cxn ang="0">
                  <a:pos x="197" y="30"/>
                </a:cxn>
                <a:cxn ang="0">
                  <a:pos x="198" y="31"/>
                </a:cxn>
                <a:cxn ang="0">
                  <a:pos x="198" y="32"/>
                </a:cxn>
                <a:cxn ang="0">
                  <a:pos x="199" y="33"/>
                </a:cxn>
                <a:cxn ang="0">
                  <a:pos x="199" y="35"/>
                </a:cxn>
                <a:cxn ang="0">
                  <a:pos x="200" y="36"/>
                </a:cxn>
                <a:cxn ang="0">
                  <a:pos x="200" y="39"/>
                </a:cxn>
                <a:cxn ang="0">
                  <a:pos x="199" y="40"/>
                </a:cxn>
                <a:cxn ang="0">
                  <a:pos x="199" y="41"/>
                </a:cxn>
                <a:cxn ang="0">
                  <a:pos x="198" y="42"/>
                </a:cxn>
                <a:cxn ang="0">
                  <a:pos x="198" y="44"/>
                </a:cxn>
                <a:cxn ang="0">
                  <a:pos x="197" y="44"/>
                </a:cxn>
                <a:cxn ang="0">
                  <a:pos x="197" y="45"/>
                </a:cxn>
                <a:cxn ang="0">
                  <a:pos x="196" y="45"/>
                </a:cxn>
                <a:cxn ang="0">
                  <a:pos x="195" y="46"/>
                </a:cxn>
                <a:cxn ang="0">
                  <a:pos x="194" y="46"/>
                </a:cxn>
                <a:cxn ang="0">
                  <a:pos x="194" y="47"/>
                </a:cxn>
                <a:cxn ang="0">
                  <a:pos x="134" y="71"/>
                </a:cxn>
                <a:cxn ang="0">
                  <a:pos x="134" y="88"/>
                </a:cxn>
                <a:cxn ang="0">
                  <a:pos x="133" y="89"/>
                </a:cxn>
                <a:cxn ang="0">
                  <a:pos x="133" y="90"/>
                </a:cxn>
                <a:cxn ang="0">
                  <a:pos x="134" y="91"/>
                </a:cxn>
                <a:cxn ang="0">
                  <a:pos x="241" y="147"/>
                </a:cxn>
                <a:cxn ang="0">
                  <a:pos x="245" y="151"/>
                </a:cxn>
                <a:cxn ang="0">
                  <a:pos x="246" y="154"/>
                </a:cxn>
                <a:cxn ang="0">
                  <a:pos x="246" y="157"/>
                </a:cxn>
                <a:cxn ang="0">
                  <a:pos x="245" y="160"/>
                </a:cxn>
                <a:cxn ang="0">
                  <a:pos x="241" y="165"/>
                </a:cxn>
                <a:cxn ang="0">
                  <a:pos x="238" y="166"/>
                </a:cxn>
                <a:cxn ang="0">
                  <a:pos x="232" y="166"/>
                </a:cxn>
                <a:cxn ang="0">
                  <a:pos x="231" y="165"/>
                </a:cxn>
                <a:cxn ang="0">
                  <a:pos x="123" y="109"/>
                </a:cxn>
                <a:cxn ang="0">
                  <a:pos x="15" y="165"/>
                </a:cxn>
                <a:cxn ang="0">
                  <a:pos x="14" y="166"/>
                </a:cxn>
                <a:cxn ang="0">
                  <a:pos x="7" y="166"/>
                </a:cxn>
                <a:cxn ang="0">
                  <a:pos x="5" y="165"/>
                </a:cxn>
                <a:cxn ang="0">
                  <a:pos x="1" y="160"/>
                </a:cxn>
                <a:cxn ang="0">
                  <a:pos x="0" y="157"/>
                </a:cxn>
                <a:cxn ang="0">
                  <a:pos x="0" y="154"/>
                </a:cxn>
                <a:cxn ang="0">
                  <a:pos x="1" y="151"/>
                </a:cxn>
                <a:cxn ang="0">
                  <a:pos x="2" y="149"/>
                </a:cxn>
                <a:cxn ang="0">
                  <a:pos x="5" y="147"/>
                </a:cxn>
                <a:cxn ang="0">
                  <a:pos x="111" y="91"/>
                </a:cxn>
                <a:cxn ang="0">
                  <a:pos x="112" y="90"/>
                </a:cxn>
                <a:cxn ang="0">
                  <a:pos x="112" y="8"/>
                </a:cxn>
                <a:cxn ang="0">
                  <a:pos x="113" y="5"/>
                </a:cxn>
                <a:cxn ang="0">
                  <a:pos x="118" y="1"/>
                </a:cxn>
                <a:cxn ang="0">
                  <a:pos x="121" y="0"/>
                </a:cxn>
              </a:cxnLst>
              <a:rect l="0" t="0" r="r" b="b"/>
              <a:pathLst>
                <a:path w="246" h="166">
                  <a:moveTo>
                    <a:pt x="134" y="26"/>
                  </a:moveTo>
                  <a:lnTo>
                    <a:pt x="134" y="48"/>
                  </a:lnTo>
                  <a:lnTo>
                    <a:pt x="161" y="37"/>
                  </a:lnTo>
                  <a:lnTo>
                    <a:pt x="134" y="26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6" y="29"/>
                  </a:lnTo>
                  <a:lnTo>
                    <a:pt x="197" y="29"/>
                  </a:lnTo>
                  <a:lnTo>
                    <a:pt x="197" y="30"/>
                  </a:lnTo>
                  <a:lnTo>
                    <a:pt x="198" y="31"/>
                  </a:lnTo>
                  <a:lnTo>
                    <a:pt x="198" y="32"/>
                  </a:lnTo>
                  <a:lnTo>
                    <a:pt x="199" y="33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0" y="39"/>
                  </a:lnTo>
                  <a:lnTo>
                    <a:pt x="199" y="40"/>
                  </a:lnTo>
                  <a:lnTo>
                    <a:pt x="199" y="41"/>
                  </a:lnTo>
                  <a:lnTo>
                    <a:pt x="198" y="42"/>
                  </a:lnTo>
                  <a:lnTo>
                    <a:pt x="198" y="44"/>
                  </a:lnTo>
                  <a:lnTo>
                    <a:pt x="197" y="44"/>
                  </a:lnTo>
                  <a:lnTo>
                    <a:pt x="197" y="45"/>
                  </a:lnTo>
                  <a:lnTo>
                    <a:pt x="196" y="45"/>
                  </a:lnTo>
                  <a:lnTo>
                    <a:pt x="195" y="46"/>
                  </a:lnTo>
                  <a:lnTo>
                    <a:pt x="194" y="46"/>
                  </a:lnTo>
                  <a:lnTo>
                    <a:pt x="194" y="47"/>
                  </a:lnTo>
                  <a:lnTo>
                    <a:pt x="134" y="71"/>
                  </a:lnTo>
                  <a:lnTo>
                    <a:pt x="134" y="88"/>
                  </a:lnTo>
                  <a:lnTo>
                    <a:pt x="133" y="89"/>
                  </a:lnTo>
                  <a:lnTo>
                    <a:pt x="133" y="90"/>
                  </a:lnTo>
                  <a:lnTo>
                    <a:pt x="134" y="91"/>
                  </a:lnTo>
                  <a:lnTo>
                    <a:pt x="241" y="147"/>
                  </a:lnTo>
                  <a:lnTo>
                    <a:pt x="245" y="151"/>
                  </a:lnTo>
                  <a:lnTo>
                    <a:pt x="246" y="154"/>
                  </a:lnTo>
                  <a:lnTo>
                    <a:pt x="246" y="157"/>
                  </a:lnTo>
                  <a:lnTo>
                    <a:pt x="245" y="160"/>
                  </a:lnTo>
                  <a:lnTo>
                    <a:pt x="241" y="165"/>
                  </a:lnTo>
                  <a:lnTo>
                    <a:pt x="238" y="166"/>
                  </a:lnTo>
                  <a:lnTo>
                    <a:pt x="232" y="166"/>
                  </a:lnTo>
                  <a:lnTo>
                    <a:pt x="231" y="165"/>
                  </a:lnTo>
                  <a:lnTo>
                    <a:pt x="123" y="109"/>
                  </a:lnTo>
                  <a:lnTo>
                    <a:pt x="15" y="165"/>
                  </a:lnTo>
                  <a:lnTo>
                    <a:pt x="14" y="166"/>
                  </a:lnTo>
                  <a:lnTo>
                    <a:pt x="7" y="166"/>
                  </a:lnTo>
                  <a:lnTo>
                    <a:pt x="5" y="165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2" y="149"/>
                  </a:lnTo>
                  <a:lnTo>
                    <a:pt x="5" y="147"/>
                  </a:lnTo>
                  <a:lnTo>
                    <a:pt x="111" y="91"/>
                  </a:lnTo>
                  <a:lnTo>
                    <a:pt x="112" y="90"/>
                  </a:lnTo>
                  <a:lnTo>
                    <a:pt x="112" y="8"/>
                  </a:lnTo>
                  <a:lnTo>
                    <a:pt x="113" y="5"/>
                  </a:lnTo>
                  <a:lnTo>
                    <a:pt x="118" y="1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8" name="Группа 159"/>
          <p:cNvGrpSpPr/>
          <p:nvPr/>
        </p:nvGrpSpPr>
        <p:grpSpPr>
          <a:xfrm>
            <a:off x="1047429" y="5170516"/>
            <a:ext cx="466683" cy="569911"/>
            <a:chOff x="8774113" y="4103688"/>
            <a:chExt cx="344488" cy="420687"/>
          </a:xfrm>
          <a:solidFill>
            <a:schemeClr val="bg1"/>
          </a:solidFill>
        </p:grpSpPr>
        <p:sp>
          <p:nvSpPr>
            <p:cNvPr id="49" name="Freeform 611"/>
            <p:cNvSpPr>
              <a:spLocks noEditPoints="1"/>
            </p:cNvSpPr>
            <p:nvPr/>
          </p:nvSpPr>
          <p:spPr bwMode="auto">
            <a:xfrm>
              <a:off x="8829676" y="4103688"/>
              <a:ext cx="231775" cy="227013"/>
            </a:xfrm>
            <a:custGeom>
              <a:avLst/>
              <a:gdLst/>
              <a:ahLst/>
              <a:cxnLst>
                <a:cxn ang="0">
                  <a:pos x="124" y="23"/>
                </a:cxn>
                <a:cxn ang="0">
                  <a:pos x="83" y="41"/>
                </a:cxn>
                <a:cxn ang="0">
                  <a:pos x="55" y="75"/>
                </a:cxn>
                <a:cxn ang="0">
                  <a:pos x="40" y="124"/>
                </a:cxn>
                <a:cxn ang="0">
                  <a:pos x="36" y="130"/>
                </a:cxn>
                <a:cxn ang="0">
                  <a:pos x="30" y="133"/>
                </a:cxn>
                <a:cxn ang="0">
                  <a:pos x="22" y="138"/>
                </a:cxn>
                <a:cxn ang="0">
                  <a:pos x="21" y="157"/>
                </a:cxn>
                <a:cxn ang="0">
                  <a:pos x="33" y="177"/>
                </a:cxn>
                <a:cxn ang="0">
                  <a:pos x="46" y="187"/>
                </a:cxn>
                <a:cxn ang="0">
                  <a:pos x="53" y="188"/>
                </a:cxn>
                <a:cxn ang="0">
                  <a:pos x="59" y="191"/>
                </a:cxn>
                <a:cxn ang="0">
                  <a:pos x="62" y="197"/>
                </a:cxn>
                <a:cxn ang="0">
                  <a:pos x="71" y="217"/>
                </a:cxn>
                <a:cxn ang="0">
                  <a:pos x="92" y="242"/>
                </a:cxn>
                <a:cxn ang="0">
                  <a:pos x="122" y="262"/>
                </a:cxn>
                <a:cxn ang="0">
                  <a:pos x="140" y="264"/>
                </a:cxn>
                <a:cxn ang="0">
                  <a:pos x="144" y="266"/>
                </a:cxn>
                <a:cxn ang="0">
                  <a:pos x="150" y="264"/>
                </a:cxn>
                <a:cxn ang="0">
                  <a:pos x="153" y="266"/>
                </a:cxn>
                <a:cxn ang="0">
                  <a:pos x="186" y="254"/>
                </a:cxn>
                <a:cxn ang="0">
                  <a:pos x="211" y="229"/>
                </a:cxn>
                <a:cxn ang="0">
                  <a:pos x="226" y="206"/>
                </a:cxn>
                <a:cxn ang="0">
                  <a:pos x="232" y="193"/>
                </a:cxn>
                <a:cxn ang="0">
                  <a:pos x="239" y="188"/>
                </a:cxn>
                <a:cxn ang="0">
                  <a:pos x="249" y="184"/>
                </a:cxn>
                <a:cxn ang="0">
                  <a:pos x="264" y="171"/>
                </a:cxn>
                <a:cxn ang="0">
                  <a:pos x="272" y="147"/>
                </a:cxn>
                <a:cxn ang="0">
                  <a:pos x="268" y="135"/>
                </a:cxn>
                <a:cxn ang="0">
                  <a:pos x="260" y="133"/>
                </a:cxn>
                <a:cxn ang="0">
                  <a:pos x="254" y="129"/>
                </a:cxn>
                <a:cxn ang="0">
                  <a:pos x="246" y="98"/>
                </a:cxn>
                <a:cxn ang="0">
                  <a:pos x="226" y="55"/>
                </a:cxn>
                <a:cxn ang="0">
                  <a:pos x="192" y="29"/>
                </a:cxn>
                <a:cxn ang="0">
                  <a:pos x="148" y="20"/>
                </a:cxn>
                <a:cxn ang="0">
                  <a:pos x="174" y="2"/>
                </a:cxn>
                <a:cxn ang="0">
                  <a:pos x="220" y="23"/>
                </a:cxn>
                <a:cxn ang="0">
                  <a:pos x="252" y="60"/>
                </a:cxn>
                <a:cxn ang="0">
                  <a:pos x="270" y="115"/>
                </a:cxn>
                <a:cxn ang="0">
                  <a:pos x="278" y="118"/>
                </a:cxn>
                <a:cxn ang="0">
                  <a:pos x="286" y="127"/>
                </a:cxn>
                <a:cxn ang="0">
                  <a:pos x="292" y="150"/>
                </a:cxn>
                <a:cxn ang="0">
                  <a:pos x="283" y="178"/>
                </a:cxn>
                <a:cxn ang="0">
                  <a:pos x="264" y="199"/>
                </a:cxn>
                <a:cxn ang="0">
                  <a:pos x="243" y="215"/>
                </a:cxn>
                <a:cxn ang="0">
                  <a:pos x="227" y="240"/>
                </a:cxn>
                <a:cxn ang="0">
                  <a:pos x="202" y="266"/>
                </a:cxn>
                <a:cxn ang="0">
                  <a:pos x="167" y="282"/>
                </a:cxn>
                <a:cxn ang="0">
                  <a:pos x="143" y="285"/>
                </a:cxn>
                <a:cxn ang="0">
                  <a:pos x="104" y="275"/>
                </a:cxn>
                <a:cxn ang="0">
                  <a:pos x="75" y="252"/>
                </a:cxn>
                <a:cxn ang="0">
                  <a:pos x="55" y="226"/>
                </a:cxn>
                <a:cxn ang="0">
                  <a:pos x="45" y="207"/>
                </a:cxn>
                <a:cxn ang="0">
                  <a:pos x="27" y="199"/>
                </a:cxn>
                <a:cxn ang="0">
                  <a:pos x="8" y="178"/>
                </a:cxn>
                <a:cxn ang="0">
                  <a:pos x="0" y="150"/>
                </a:cxn>
                <a:cxn ang="0">
                  <a:pos x="6" y="127"/>
                </a:cxn>
                <a:cxn ang="0">
                  <a:pos x="13" y="118"/>
                </a:cxn>
                <a:cxn ang="0">
                  <a:pos x="21" y="115"/>
                </a:cxn>
                <a:cxn ang="0">
                  <a:pos x="40" y="61"/>
                </a:cxn>
                <a:cxn ang="0">
                  <a:pos x="74" y="23"/>
                </a:cxn>
                <a:cxn ang="0">
                  <a:pos x="120" y="2"/>
                </a:cxn>
              </a:cxnLst>
              <a:rect l="0" t="0" r="r" b="b"/>
              <a:pathLst>
                <a:path w="292" h="285">
                  <a:moveTo>
                    <a:pt x="148" y="20"/>
                  </a:moveTo>
                  <a:lnTo>
                    <a:pt x="124" y="23"/>
                  </a:lnTo>
                  <a:lnTo>
                    <a:pt x="103" y="30"/>
                  </a:lnTo>
                  <a:lnTo>
                    <a:pt x="83" y="41"/>
                  </a:lnTo>
                  <a:lnTo>
                    <a:pt x="68" y="56"/>
                  </a:lnTo>
                  <a:lnTo>
                    <a:pt x="55" y="75"/>
                  </a:lnTo>
                  <a:lnTo>
                    <a:pt x="46" y="98"/>
                  </a:lnTo>
                  <a:lnTo>
                    <a:pt x="40" y="124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2" y="133"/>
                  </a:lnTo>
                  <a:lnTo>
                    <a:pt x="30" y="133"/>
                  </a:lnTo>
                  <a:lnTo>
                    <a:pt x="25" y="135"/>
                  </a:lnTo>
                  <a:lnTo>
                    <a:pt x="22" y="138"/>
                  </a:lnTo>
                  <a:lnTo>
                    <a:pt x="20" y="147"/>
                  </a:lnTo>
                  <a:lnTo>
                    <a:pt x="21" y="157"/>
                  </a:lnTo>
                  <a:lnTo>
                    <a:pt x="26" y="169"/>
                  </a:lnTo>
                  <a:lnTo>
                    <a:pt x="33" y="177"/>
                  </a:lnTo>
                  <a:lnTo>
                    <a:pt x="40" y="183"/>
                  </a:lnTo>
                  <a:lnTo>
                    <a:pt x="46" y="187"/>
                  </a:lnTo>
                  <a:lnTo>
                    <a:pt x="51" y="188"/>
                  </a:lnTo>
                  <a:lnTo>
                    <a:pt x="53" y="188"/>
                  </a:lnTo>
                  <a:lnTo>
                    <a:pt x="57" y="189"/>
                  </a:lnTo>
                  <a:lnTo>
                    <a:pt x="59" y="191"/>
                  </a:lnTo>
                  <a:lnTo>
                    <a:pt x="61" y="195"/>
                  </a:lnTo>
                  <a:lnTo>
                    <a:pt x="62" y="197"/>
                  </a:lnTo>
                  <a:lnTo>
                    <a:pt x="65" y="206"/>
                  </a:lnTo>
                  <a:lnTo>
                    <a:pt x="71" y="217"/>
                  </a:lnTo>
                  <a:lnTo>
                    <a:pt x="81" y="229"/>
                  </a:lnTo>
                  <a:lnTo>
                    <a:pt x="92" y="242"/>
                  </a:lnTo>
                  <a:lnTo>
                    <a:pt x="105" y="254"/>
                  </a:lnTo>
                  <a:lnTo>
                    <a:pt x="122" y="262"/>
                  </a:lnTo>
                  <a:lnTo>
                    <a:pt x="140" y="266"/>
                  </a:lnTo>
                  <a:lnTo>
                    <a:pt x="140" y="264"/>
                  </a:lnTo>
                  <a:lnTo>
                    <a:pt x="142" y="264"/>
                  </a:lnTo>
                  <a:lnTo>
                    <a:pt x="144" y="266"/>
                  </a:lnTo>
                  <a:lnTo>
                    <a:pt x="148" y="266"/>
                  </a:lnTo>
                  <a:lnTo>
                    <a:pt x="150" y="264"/>
                  </a:lnTo>
                  <a:lnTo>
                    <a:pt x="152" y="264"/>
                  </a:lnTo>
                  <a:lnTo>
                    <a:pt x="153" y="266"/>
                  </a:lnTo>
                  <a:lnTo>
                    <a:pt x="171" y="262"/>
                  </a:lnTo>
                  <a:lnTo>
                    <a:pt x="186" y="254"/>
                  </a:lnTo>
                  <a:lnTo>
                    <a:pt x="199" y="242"/>
                  </a:lnTo>
                  <a:lnTo>
                    <a:pt x="211" y="229"/>
                  </a:lnTo>
                  <a:lnTo>
                    <a:pt x="220" y="217"/>
                  </a:lnTo>
                  <a:lnTo>
                    <a:pt x="226" y="206"/>
                  </a:lnTo>
                  <a:lnTo>
                    <a:pt x="229" y="197"/>
                  </a:lnTo>
                  <a:lnTo>
                    <a:pt x="232" y="193"/>
                  </a:lnTo>
                  <a:lnTo>
                    <a:pt x="234" y="190"/>
                  </a:lnTo>
                  <a:lnTo>
                    <a:pt x="239" y="188"/>
                  </a:lnTo>
                  <a:lnTo>
                    <a:pt x="243" y="188"/>
                  </a:lnTo>
                  <a:lnTo>
                    <a:pt x="249" y="184"/>
                  </a:lnTo>
                  <a:lnTo>
                    <a:pt x="257" y="179"/>
                  </a:lnTo>
                  <a:lnTo>
                    <a:pt x="264" y="171"/>
                  </a:lnTo>
                  <a:lnTo>
                    <a:pt x="270" y="157"/>
                  </a:lnTo>
                  <a:lnTo>
                    <a:pt x="272" y="147"/>
                  </a:lnTo>
                  <a:lnTo>
                    <a:pt x="270" y="138"/>
                  </a:lnTo>
                  <a:lnTo>
                    <a:pt x="268" y="135"/>
                  </a:lnTo>
                  <a:lnTo>
                    <a:pt x="263" y="133"/>
                  </a:lnTo>
                  <a:lnTo>
                    <a:pt x="260" y="133"/>
                  </a:lnTo>
                  <a:lnTo>
                    <a:pt x="257" y="132"/>
                  </a:lnTo>
                  <a:lnTo>
                    <a:pt x="254" y="129"/>
                  </a:lnTo>
                  <a:lnTo>
                    <a:pt x="252" y="124"/>
                  </a:lnTo>
                  <a:lnTo>
                    <a:pt x="246" y="98"/>
                  </a:lnTo>
                  <a:lnTo>
                    <a:pt x="238" y="74"/>
                  </a:lnTo>
                  <a:lnTo>
                    <a:pt x="226" y="55"/>
                  </a:lnTo>
                  <a:lnTo>
                    <a:pt x="210" y="41"/>
                  </a:lnTo>
                  <a:lnTo>
                    <a:pt x="192" y="29"/>
                  </a:lnTo>
                  <a:lnTo>
                    <a:pt x="172" y="23"/>
                  </a:lnTo>
                  <a:lnTo>
                    <a:pt x="148" y="20"/>
                  </a:lnTo>
                  <a:close/>
                  <a:moveTo>
                    <a:pt x="148" y="0"/>
                  </a:moveTo>
                  <a:lnTo>
                    <a:pt x="174" y="2"/>
                  </a:lnTo>
                  <a:lnTo>
                    <a:pt x="199" y="10"/>
                  </a:lnTo>
                  <a:lnTo>
                    <a:pt x="220" y="23"/>
                  </a:lnTo>
                  <a:lnTo>
                    <a:pt x="238" y="39"/>
                  </a:lnTo>
                  <a:lnTo>
                    <a:pt x="252" y="60"/>
                  </a:lnTo>
                  <a:lnTo>
                    <a:pt x="263" y="85"/>
                  </a:lnTo>
                  <a:lnTo>
                    <a:pt x="270" y="115"/>
                  </a:lnTo>
                  <a:lnTo>
                    <a:pt x="274" y="116"/>
                  </a:lnTo>
                  <a:lnTo>
                    <a:pt x="278" y="118"/>
                  </a:lnTo>
                  <a:lnTo>
                    <a:pt x="282" y="122"/>
                  </a:lnTo>
                  <a:lnTo>
                    <a:pt x="286" y="127"/>
                  </a:lnTo>
                  <a:lnTo>
                    <a:pt x="290" y="138"/>
                  </a:lnTo>
                  <a:lnTo>
                    <a:pt x="292" y="150"/>
                  </a:lnTo>
                  <a:lnTo>
                    <a:pt x="289" y="163"/>
                  </a:lnTo>
                  <a:lnTo>
                    <a:pt x="283" y="178"/>
                  </a:lnTo>
                  <a:lnTo>
                    <a:pt x="274" y="190"/>
                  </a:lnTo>
                  <a:lnTo>
                    <a:pt x="264" y="199"/>
                  </a:lnTo>
                  <a:lnTo>
                    <a:pt x="247" y="207"/>
                  </a:lnTo>
                  <a:lnTo>
                    <a:pt x="243" y="215"/>
                  </a:lnTo>
                  <a:lnTo>
                    <a:pt x="237" y="227"/>
                  </a:lnTo>
                  <a:lnTo>
                    <a:pt x="227" y="240"/>
                  </a:lnTo>
                  <a:lnTo>
                    <a:pt x="216" y="254"/>
                  </a:lnTo>
                  <a:lnTo>
                    <a:pt x="202" y="266"/>
                  </a:lnTo>
                  <a:lnTo>
                    <a:pt x="186" y="276"/>
                  </a:lnTo>
                  <a:lnTo>
                    <a:pt x="167" y="282"/>
                  </a:lnTo>
                  <a:lnTo>
                    <a:pt x="146" y="285"/>
                  </a:lnTo>
                  <a:lnTo>
                    <a:pt x="143" y="285"/>
                  </a:lnTo>
                  <a:lnTo>
                    <a:pt x="122" y="282"/>
                  </a:lnTo>
                  <a:lnTo>
                    <a:pt x="104" y="275"/>
                  </a:lnTo>
                  <a:lnTo>
                    <a:pt x="88" y="264"/>
                  </a:lnTo>
                  <a:lnTo>
                    <a:pt x="75" y="252"/>
                  </a:lnTo>
                  <a:lnTo>
                    <a:pt x="63" y="239"/>
                  </a:lnTo>
                  <a:lnTo>
                    <a:pt x="55" y="226"/>
                  </a:lnTo>
                  <a:lnTo>
                    <a:pt x="49" y="215"/>
                  </a:lnTo>
                  <a:lnTo>
                    <a:pt x="45" y="207"/>
                  </a:lnTo>
                  <a:lnTo>
                    <a:pt x="37" y="203"/>
                  </a:lnTo>
                  <a:lnTo>
                    <a:pt x="27" y="199"/>
                  </a:lnTo>
                  <a:lnTo>
                    <a:pt x="18" y="190"/>
                  </a:lnTo>
                  <a:lnTo>
                    <a:pt x="8" y="178"/>
                  </a:lnTo>
                  <a:lnTo>
                    <a:pt x="2" y="163"/>
                  </a:lnTo>
                  <a:lnTo>
                    <a:pt x="0" y="150"/>
                  </a:lnTo>
                  <a:lnTo>
                    <a:pt x="1" y="138"/>
                  </a:lnTo>
                  <a:lnTo>
                    <a:pt x="6" y="127"/>
                  </a:lnTo>
                  <a:lnTo>
                    <a:pt x="9" y="122"/>
                  </a:lnTo>
                  <a:lnTo>
                    <a:pt x="13" y="118"/>
                  </a:lnTo>
                  <a:lnTo>
                    <a:pt x="18" y="116"/>
                  </a:lnTo>
                  <a:lnTo>
                    <a:pt x="21" y="115"/>
                  </a:lnTo>
                  <a:lnTo>
                    <a:pt x="28" y="86"/>
                  </a:lnTo>
                  <a:lnTo>
                    <a:pt x="40" y="61"/>
                  </a:lnTo>
                  <a:lnTo>
                    <a:pt x="56" y="39"/>
                  </a:lnTo>
                  <a:lnTo>
                    <a:pt x="74" y="23"/>
                  </a:lnTo>
                  <a:lnTo>
                    <a:pt x="97" y="11"/>
                  </a:lnTo>
                  <a:lnTo>
                    <a:pt x="120" y="2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612"/>
            <p:cNvSpPr>
              <a:spLocks noEditPoints="1"/>
            </p:cNvSpPr>
            <p:nvPr/>
          </p:nvSpPr>
          <p:spPr bwMode="auto">
            <a:xfrm>
              <a:off x="8870951" y="4194175"/>
              <a:ext cx="69850" cy="52388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45"/>
                </a:cxn>
                <a:cxn ang="0">
                  <a:pos x="67" y="45"/>
                </a:cxn>
                <a:cxn ang="0">
                  <a:pos x="67" y="19"/>
                </a:cxn>
                <a:cxn ang="0">
                  <a:pos x="19" y="19"/>
                </a:cxn>
                <a:cxn ang="0">
                  <a:pos x="13" y="0"/>
                </a:cxn>
                <a:cxn ang="0">
                  <a:pos x="74" y="0"/>
                </a:cxn>
                <a:cxn ang="0">
                  <a:pos x="78" y="2"/>
                </a:cxn>
                <a:cxn ang="0">
                  <a:pos x="83" y="4"/>
                </a:cxn>
                <a:cxn ang="0">
                  <a:pos x="85" y="8"/>
                </a:cxn>
                <a:cxn ang="0">
                  <a:pos x="88" y="18"/>
                </a:cxn>
                <a:cxn ang="0">
                  <a:pos x="88" y="47"/>
                </a:cxn>
                <a:cxn ang="0">
                  <a:pos x="86" y="53"/>
                </a:cxn>
                <a:cxn ang="0">
                  <a:pos x="84" y="58"/>
                </a:cxn>
                <a:cxn ang="0">
                  <a:pos x="80" y="62"/>
                </a:cxn>
                <a:cxn ang="0">
                  <a:pos x="76" y="64"/>
                </a:cxn>
                <a:cxn ang="0">
                  <a:pos x="70" y="65"/>
                </a:cxn>
                <a:cxn ang="0">
                  <a:pos x="18" y="65"/>
                </a:cxn>
                <a:cxn ang="0">
                  <a:pos x="12" y="64"/>
                </a:cxn>
                <a:cxn ang="0">
                  <a:pos x="7" y="62"/>
                </a:cxn>
                <a:cxn ang="0">
                  <a:pos x="4" y="58"/>
                </a:cxn>
                <a:cxn ang="0">
                  <a:pos x="1" y="53"/>
                </a:cxn>
                <a:cxn ang="0">
                  <a:pos x="0" y="47"/>
                </a:cxn>
                <a:cxn ang="0">
                  <a:pos x="0" y="18"/>
                </a:cxn>
                <a:cxn ang="0">
                  <a:pos x="3" y="8"/>
                </a:cxn>
                <a:cxn ang="0">
                  <a:pos x="6" y="4"/>
                </a:cxn>
                <a:cxn ang="0">
                  <a:pos x="13" y="0"/>
                </a:cxn>
              </a:cxnLst>
              <a:rect l="0" t="0" r="r" b="b"/>
              <a:pathLst>
                <a:path w="88" h="65">
                  <a:moveTo>
                    <a:pt x="19" y="19"/>
                  </a:moveTo>
                  <a:lnTo>
                    <a:pt x="19" y="45"/>
                  </a:lnTo>
                  <a:lnTo>
                    <a:pt x="67" y="45"/>
                  </a:lnTo>
                  <a:lnTo>
                    <a:pt x="67" y="19"/>
                  </a:lnTo>
                  <a:lnTo>
                    <a:pt x="19" y="19"/>
                  </a:lnTo>
                  <a:close/>
                  <a:moveTo>
                    <a:pt x="13" y="0"/>
                  </a:moveTo>
                  <a:lnTo>
                    <a:pt x="74" y="0"/>
                  </a:lnTo>
                  <a:lnTo>
                    <a:pt x="78" y="2"/>
                  </a:lnTo>
                  <a:lnTo>
                    <a:pt x="83" y="4"/>
                  </a:lnTo>
                  <a:lnTo>
                    <a:pt x="85" y="8"/>
                  </a:lnTo>
                  <a:lnTo>
                    <a:pt x="88" y="18"/>
                  </a:lnTo>
                  <a:lnTo>
                    <a:pt x="88" y="47"/>
                  </a:lnTo>
                  <a:lnTo>
                    <a:pt x="86" y="53"/>
                  </a:lnTo>
                  <a:lnTo>
                    <a:pt x="84" y="58"/>
                  </a:lnTo>
                  <a:lnTo>
                    <a:pt x="80" y="62"/>
                  </a:lnTo>
                  <a:lnTo>
                    <a:pt x="76" y="64"/>
                  </a:lnTo>
                  <a:lnTo>
                    <a:pt x="70" y="65"/>
                  </a:lnTo>
                  <a:lnTo>
                    <a:pt x="18" y="65"/>
                  </a:lnTo>
                  <a:lnTo>
                    <a:pt x="12" y="64"/>
                  </a:lnTo>
                  <a:lnTo>
                    <a:pt x="7" y="62"/>
                  </a:lnTo>
                  <a:lnTo>
                    <a:pt x="4" y="58"/>
                  </a:lnTo>
                  <a:lnTo>
                    <a:pt x="1" y="53"/>
                  </a:lnTo>
                  <a:lnTo>
                    <a:pt x="0" y="47"/>
                  </a:lnTo>
                  <a:lnTo>
                    <a:pt x="0" y="18"/>
                  </a:lnTo>
                  <a:lnTo>
                    <a:pt x="3" y="8"/>
                  </a:lnTo>
                  <a:lnTo>
                    <a:pt x="6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Freeform 613"/>
            <p:cNvSpPr>
              <a:spLocks noEditPoints="1"/>
            </p:cNvSpPr>
            <p:nvPr/>
          </p:nvSpPr>
          <p:spPr bwMode="auto">
            <a:xfrm>
              <a:off x="8953501" y="4194175"/>
              <a:ext cx="68263" cy="52388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45"/>
                </a:cxn>
                <a:cxn ang="0">
                  <a:pos x="67" y="45"/>
                </a:cxn>
                <a:cxn ang="0">
                  <a:pos x="67" y="19"/>
                </a:cxn>
                <a:cxn ang="0">
                  <a:pos x="19" y="19"/>
                </a:cxn>
                <a:cxn ang="0">
                  <a:pos x="13" y="0"/>
                </a:cxn>
                <a:cxn ang="0">
                  <a:pos x="74" y="0"/>
                </a:cxn>
                <a:cxn ang="0">
                  <a:pos x="78" y="2"/>
                </a:cxn>
                <a:cxn ang="0">
                  <a:pos x="83" y="4"/>
                </a:cxn>
                <a:cxn ang="0">
                  <a:pos x="85" y="8"/>
                </a:cxn>
                <a:cxn ang="0">
                  <a:pos x="88" y="18"/>
                </a:cxn>
                <a:cxn ang="0">
                  <a:pos x="88" y="47"/>
                </a:cxn>
                <a:cxn ang="0">
                  <a:pos x="86" y="53"/>
                </a:cxn>
                <a:cxn ang="0">
                  <a:pos x="84" y="58"/>
                </a:cxn>
                <a:cxn ang="0">
                  <a:pos x="80" y="62"/>
                </a:cxn>
                <a:cxn ang="0">
                  <a:pos x="76" y="64"/>
                </a:cxn>
                <a:cxn ang="0">
                  <a:pos x="70" y="65"/>
                </a:cxn>
                <a:cxn ang="0">
                  <a:pos x="18" y="65"/>
                </a:cxn>
                <a:cxn ang="0">
                  <a:pos x="9" y="63"/>
                </a:cxn>
                <a:cxn ang="0">
                  <a:pos x="5" y="61"/>
                </a:cxn>
                <a:cxn ang="0">
                  <a:pos x="3" y="56"/>
                </a:cxn>
                <a:cxn ang="0">
                  <a:pos x="0" y="52"/>
                </a:cxn>
                <a:cxn ang="0">
                  <a:pos x="0" y="13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9" y="2"/>
                </a:cxn>
                <a:cxn ang="0">
                  <a:pos x="13" y="0"/>
                </a:cxn>
              </a:cxnLst>
              <a:rect l="0" t="0" r="r" b="b"/>
              <a:pathLst>
                <a:path w="88" h="65">
                  <a:moveTo>
                    <a:pt x="19" y="19"/>
                  </a:moveTo>
                  <a:lnTo>
                    <a:pt x="19" y="45"/>
                  </a:lnTo>
                  <a:lnTo>
                    <a:pt x="67" y="45"/>
                  </a:lnTo>
                  <a:lnTo>
                    <a:pt x="67" y="19"/>
                  </a:lnTo>
                  <a:lnTo>
                    <a:pt x="19" y="19"/>
                  </a:lnTo>
                  <a:close/>
                  <a:moveTo>
                    <a:pt x="13" y="0"/>
                  </a:moveTo>
                  <a:lnTo>
                    <a:pt x="74" y="0"/>
                  </a:lnTo>
                  <a:lnTo>
                    <a:pt x="78" y="2"/>
                  </a:lnTo>
                  <a:lnTo>
                    <a:pt x="83" y="4"/>
                  </a:lnTo>
                  <a:lnTo>
                    <a:pt x="85" y="8"/>
                  </a:lnTo>
                  <a:lnTo>
                    <a:pt x="88" y="18"/>
                  </a:lnTo>
                  <a:lnTo>
                    <a:pt x="88" y="47"/>
                  </a:lnTo>
                  <a:lnTo>
                    <a:pt x="86" y="53"/>
                  </a:lnTo>
                  <a:lnTo>
                    <a:pt x="84" y="58"/>
                  </a:lnTo>
                  <a:lnTo>
                    <a:pt x="80" y="62"/>
                  </a:lnTo>
                  <a:lnTo>
                    <a:pt x="76" y="64"/>
                  </a:lnTo>
                  <a:lnTo>
                    <a:pt x="70" y="65"/>
                  </a:lnTo>
                  <a:lnTo>
                    <a:pt x="18" y="65"/>
                  </a:lnTo>
                  <a:lnTo>
                    <a:pt x="9" y="63"/>
                  </a:lnTo>
                  <a:lnTo>
                    <a:pt x="5" y="61"/>
                  </a:lnTo>
                  <a:lnTo>
                    <a:pt x="3" y="56"/>
                  </a:lnTo>
                  <a:lnTo>
                    <a:pt x="0" y="52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4"/>
                  </a:lnTo>
                  <a:lnTo>
                    <a:pt x="9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Freeform 614"/>
            <p:cNvSpPr>
              <a:spLocks/>
            </p:cNvSpPr>
            <p:nvPr/>
          </p:nvSpPr>
          <p:spPr bwMode="auto">
            <a:xfrm>
              <a:off x="8774113" y="4298950"/>
              <a:ext cx="198438" cy="225425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65" y="2"/>
                </a:cxn>
                <a:cxn ang="0">
                  <a:pos x="168" y="6"/>
                </a:cxn>
                <a:cxn ang="0">
                  <a:pos x="169" y="8"/>
                </a:cxn>
                <a:cxn ang="0">
                  <a:pos x="170" y="14"/>
                </a:cxn>
                <a:cxn ang="0">
                  <a:pos x="171" y="23"/>
                </a:cxn>
                <a:cxn ang="0">
                  <a:pos x="171" y="34"/>
                </a:cxn>
                <a:cxn ang="0">
                  <a:pos x="169" y="47"/>
                </a:cxn>
                <a:cxn ang="0">
                  <a:pos x="164" y="61"/>
                </a:cxn>
                <a:cxn ang="0">
                  <a:pos x="153" y="77"/>
                </a:cxn>
                <a:cxn ang="0">
                  <a:pos x="138" y="92"/>
                </a:cxn>
                <a:cxn ang="0">
                  <a:pos x="116" y="109"/>
                </a:cxn>
                <a:cxn ang="0">
                  <a:pos x="88" y="130"/>
                </a:cxn>
                <a:cxn ang="0">
                  <a:pos x="65" y="153"/>
                </a:cxn>
                <a:cxn ang="0">
                  <a:pos x="46" y="177"/>
                </a:cxn>
                <a:cxn ang="0">
                  <a:pos x="33" y="205"/>
                </a:cxn>
                <a:cxn ang="0">
                  <a:pos x="24" y="233"/>
                </a:cxn>
                <a:cxn ang="0">
                  <a:pos x="21" y="266"/>
                </a:cxn>
                <a:cxn ang="0">
                  <a:pos x="243" y="266"/>
                </a:cxn>
                <a:cxn ang="0">
                  <a:pos x="247" y="267"/>
                </a:cxn>
                <a:cxn ang="0">
                  <a:pos x="248" y="269"/>
                </a:cxn>
                <a:cxn ang="0">
                  <a:pos x="250" y="272"/>
                </a:cxn>
                <a:cxn ang="0">
                  <a:pos x="250" y="279"/>
                </a:cxn>
                <a:cxn ang="0">
                  <a:pos x="248" y="281"/>
                </a:cxn>
                <a:cxn ang="0">
                  <a:pos x="247" y="284"/>
                </a:cxn>
                <a:cxn ang="0">
                  <a:pos x="243" y="285"/>
                </a:cxn>
                <a:cxn ang="0">
                  <a:pos x="7" y="285"/>
                </a:cxn>
                <a:cxn ang="0">
                  <a:pos x="5" y="284"/>
                </a:cxn>
                <a:cxn ang="0">
                  <a:pos x="0" y="279"/>
                </a:cxn>
                <a:cxn ang="0">
                  <a:pos x="0" y="275"/>
                </a:cxn>
                <a:cxn ang="0">
                  <a:pos x="3" y="238"/>
                </a:cxn>
                <a:cxn ang="0">
                  <a:pos x="12" y="203"/>
                </a:cxn>
                <a:cxn ang="0">
                  <a:pos x="27" y="171"/>
                </a:cxn>
                <a:cxn ang="0">
                  <a:pos x="47" y="142"/>
                </a:cxn>
                <a:cxn ang="0">
                  <a:pos x="73" y="116"/>
                </a:cxn>
                <a:cxn ang="0">
                  <a:pos x="106" y="92"/>
                </a:cxn>
                <a:cxn ang="0">
                  <a:pos x="127" y="75"/>
                </a:cxn>
                <a:cxn ang="0">
                  <a:pos x="141" y="60"/>
                </a:cxn>
                <a:cxn ang="0">
                  <a:pos x="149" y="46"/>
                </a:cxn>
                <a:cxn ang="0">
                  <a:pos x="151" y="34"/>
                </a:cxn>
                <a:cxn ang="0">
                  <a:pos x="152" y="24"/>
                </a:cxn>
                <a:cxn ang="0">
                  <a:pos x="151" y="17"/>
                </a:cxn>
                <a:cxn ang="0">
                  <a:pos x="150" y="14"/>
                </a:cxn>
                <a:cxn ang="0">
                  <a:pos x="149" y="11"/>
                </a:cxn>
                <a:cxn ang="0">
                  <a:pos x="151" y="4"/>
                </a:cxn>
                <a:cxn ang="0">
                  <a:pos x="155" y="1"/>
                </a:cxn>
                <a:cxn ang="0">
                  <a:pos x="158" y="0"/>
                </a:cxn>
              </a:cxnLst>
              <a:rect l="0" t="0" r="r" b="b"/>
              <a:pathLst>
                <a:path w="250" h="285">
                  <a:moveTo>
                    <a:pt x="158" y="0"/>
                  </a:moveTo>
                  <a:lnTo>
                    <a:pt x="165" y="2"/>
                  </a:lnTo>
                  <a:lnTo>
                    <a:pt x="168" y="6"/>
                  </a:lnTo>
                  <a:lnTo>
                    <a:pt x="169" y="8"/>
                  </a:lnTo>
                  <a:lnTo>
                    <a:pt x="170" y="14"/>
                  </a:lnTo>
                  <a:lnTo>
                    <a:pt x="171" y="23"/>
                  </a:lnTo>
                  <a:lnTo>
                    <a:pt x="171" y="34"/>
                  </a:lnTo>
                  <a:lnTo>
                    <a:pt x="169" y="47"/>
                  </a:lnTo>
                  <a:lnTo>
                    <a:pt x="164" y="61"/>
                  </a:lnTo>
                  <a:lnTo>
                    <a:pt x="153" y="77"/>
                  </a:lnTo>
                  <a:lnTo>
                    <a:pt x="138" y="92"/>
                  </a:lnTo>
                  <a:lnTo>
                    <a:pt x="116" y="109"/>
                  </a:lnTo>
                  <a:lnTo>
                    <a:pt x="88" y="130"/>
                  </a:lnTo>
                  <a:lnTo>
                    <a:pt x="65" y="153"/>
                  </a:lnTo>
                  <a:lnTo>
                    <a:pt x="46" y="177"/>
                  </a:lnTo>
                  <a:lnTo>
                    <a:pt x="33" y="205"/>
                  </a:lnTo>
                  <a:lnTo>
                    <a:pt x="24" y="233"/>
                  </a:lnTo>
                  <a:lnTo>
                    <a:pt x="21" y="266"/>
                  </a:lnTo>
                  <a:lnTo>
                    <a:pt x="243" y="266"/>
                  </a:lnTo>
                  <a:lnTo>
                    <a:pt x="247" y="267"/>
                  </a:lnTo>
                  <a:lnTo>
                    <a:pt x="248" y="269"/>
                  </a:lnTo>
                  <a:lnTo>
                    <a:pt x="250" y="272"/>
                  </a:lnTo>
                  <a:lnTo>
                    <a:pt x="250" y="279"/>
                  </a:lnTo>
                  <a:lnTo>
                    <a:pt x="248" y="281"/>
                  </a:lnTo>
                  <a:lnTo>
                    <a:pt x="247" y="284"/>
                  </a:lnTo>
                  <a:lnTo>
                    <a:pt x="243" y="285"/>
                  </a:lnTo>
                  <a:lnTo>
                    <a:pt x="7" y="285"/>
                  </a:lnTo>
                  <a:lnTo>
                    <a:pt x="5" y="284"/>
                  </a:lnTo>
                  <a:lnTo>
                    <a:pt x="0" y="279"/>
                  </a:lnTo>
                  <a:lnTo>
                    <a:pt x="0" y="275"/>
                  </a:lnTo>
                  <a:lnTo>
                    <a:pt x="3" y="238"/>
                  </a:lnTo>
                  <a:lnTo>
                    <a:pt x="12" y="203"/>
                  </a:lnTo>
                  <a:lnTo>
                    <a:pt x="27" y="171"/>
                  </a:lnTo>
                  <a:lnTo>
                    <a:pt x="47" y="142"/>
                  </a:lnTo>
                  <a:lnTo>
                    <a:pt x="73" y="116"/>
                  </a:lnTo>
                  <a:lnTo>
                    <a:pt x="106" y="92"/>
                  </a:lnTo>
                  <a:lnTo>
                    <a:pt x="127" y="75"/>
                  </a:lnTo>
                  <a:lnTo>
                    <a:pt x="141" y="60"/>
                  </a:lnTo>
                  <a:lnTo>
                    <a:pt x="149" y="46"/>
                  </a:lnTo>
                  <a:lnTo>
                    <a:pt x="151" y="34"/>
                  </a:lnTo>
                  <a:lnTo>
                    <a:pt x="152" y="24"/>
                  </a:lnTo>
                  <a:lnTo>
                    <a:pt x="151" y="17"/>
                  </a:lnTo>
                  <a:lnTo>
                    <a:pt x="150" y="14"/>
                  </a:lnTo>
                  <a:lnTo>
                    <a:pt x="149" y="11"/>
                  </a:lnTo>
                  <a:lnTo>
                    <a:pt x="151" y="4"/>
                  </a:lnTo>
                  <a:lnTo>
                    <a:pt x="155" y="1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Freeform 615"/>
            <p:cNvSpPr>
              <a:spLocks/>
            </p:cNvSpPr>
            <p:nvPr/>
          </p:nvSpPr>
          <p:spPr bwMode="auto">
            <a:xfrm>
              <a:off x="8920163" y="4298950"/>
              <a:ext cx="198438" cy="2254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95" y="1"/>
                </a:cxn>
                <a:cxn ang="0">
                  <a:pos x="98" y="4"/>
                </a:cxn>
                <a:cxn ang="0">
                  <a:pos x="101" y="11"/>
                </a:cxn>
                <a:cxn ang="0">
                  <a:pos x="100" y="14"/>
                </a:cxn>
                <a:cxn ang="0">
                  <a:pos x="98" y="17"/>
                </a:cxn>
                <a:cxn ang="0">
                  <a:pos x="97" y="24"/>
                </a:cxn>
                <a:cxn ang="0">
                  <a:pos x="97" y="34"/>
                </a:cxn>
                <a:cxn ang="0">
                  <a:pos x="101" y="46"/>
                </a:cxn>
                <a:cxn ang="0">
                  <a:pos x="109" y="60"/>
                </a:cxn>
                <a:cxn ang="0">
                  <a:pos x="124" y="75"/>
                </a:cxn>
                <a:cxn ang="0">
                  <a:pos x="145" y="92"/>
                </a:cxn>
                <a:cxn ang="0">
                  <a:pos x="177" y="116"/>
                </a:cxn>
                <a:cxn ang="0">
                  <a:pos x="204" y="142"/>
                </a:cxn>
                <a:cxn ang="0">
                  <a:pos x="224" y="171"/>
                </a:cxn>
                <a:cxn ang="0">
                  <a:pos x="238" y="203"/>
                </a:cxn>
                <a:cxn ang="0">
                  <a:pos x="248" y="238"/>
                </a:cxn>
                <a:cxn ang="0">
                  <a:pos x="250" y="275"/>
                </a:cxn>
                <a:cxn ang="0">
                  <a:pos x="250" y="279"/>
                </a:cxn>
                <a:cxn ang="0">
                  <a:pos x="246" y="284"/>
                </a:cxn>
                <a:cxn ang="0">
                  <a:pos x="243" y="285"/>
                </a:cxn>
                <a:cxn ang="0">
                  <a:pos x="7" y="285"/>
                </a:cxn>
                <a:cxn ang="0">
                  <a:pos x="4" y="284"/>
                </a:cxn>
                <a:cxn ang="0">
                  <a:pos x="3" y="281"/>
                </a:cxn>
                <a:cxn ang="0">
                  <a:pos x="0" y="279"/>
                </a:cxn>
                <a:cxn ang="0">
                  <a:pos x="0" y="272"/>
                </a:cxn>
                <a:cxn ang="0">
                  <a:pos x="3" y="269"/>
                </a:cxn>
                <a:cxn ang="0">
                  <a:pos x="4" y="267"/>
                </a:cxn>
                <a:cxn ang="0">
                  <a:pos x="7" y="266"/>
                </a:cxn>
                <a:cxn ang="0">
                  <a:pos x="230" y="266"/>
                </a:cxn>
                <a:cxn ang="0">
                  <a:pos x="226" y="233"/>
                </a:cxn>
                <a:cxn ang="0">
                  <a:pos x="218" y="205"/>
                </a:cxn>
                <a:cxn ang="0">
                  <a:pos x="205" y="177"/>
                </a:cxn>
                <a:cxn ang="0">
                  <a:pos x="186" y="153"/>
                </a:cxn>
                <a:cxn ang="0">
                  <a:pos x="163" y="130"/>
                </a:cxn>
                <a:cxn ang="0">
                  <a:pos x="110" y="91"/>
                </a:cxn>
                <a:cxn ang="0">
                  <a:pos x="94" y="73"/>
                </a:cxn>
                <a:cxn ang="0">
                  <a:pos x="84" y="55"/>
                </a:cxn>
                <a:cxn ang="0">
                  <a:pos x="79" y="40"/>
                </a:cxn>
                <a:cxn ang="0">
                  <a:pos x="78" y="26"/>
                </a:cxn>
                <a:cxn ang="0">
                  <a:pos x="78" y="17"/>
                </a:cxn>
                <a:cxn ang="0">
                  <a:pos x="82" y="6"/>
                </a:cxn>
                <a:cxn ang="0">
                  <a:pos x="84" y="2"/>
                </a:cxn>
                <a:cxn ang="0">
                  <a:pos x="91" y="0"/>
                </a:cxn>
              </a:cxnLst>
              <a:rect l="0" t="0" r="r" b="b"/>
              <a:pathLst>
                <a:path w="250" h="285">
                  <a:moveTo>
                    <a:pt x="91" y="0"/>
                  </a:moveTo>
                  <a:lnTo>
                    <a:pt x="95" y="1"/>
                  </a:lnTo>
                  <a:lnTo>
                    <a:pt x="98" y="4"/>
                  </a:lnTo>
                  <a:lnTo>
                    <a:pt x="101" y="11"/>
                  </a:lnTo>
                  <a:lnTo>
                    <a:pt x="100" y="14"/>
                  </a:lnTo>
                  <a:lnTo>
                    <a:pt x="98" y="17"/>
                  </a:lnTo>
                  <a:lnTo>
                    <a:pt x="97" y="24"/>
                  </a:lnTo>
                  <a:lnTo>
                    <a:pt x="97" y="34"/>
                  </a:lnTo>
                  <a:lnTo>
                    <a:pt x="101" y="46"/>
                  </a:lnTo>
                  <a:lnTo>
                    <a:pt x="109" y="60"/>
                  </a:lnTo>
                  <a:lnTo>
                    <a:pt x="124" y="75"/>
                  </a:lnTo>
                  <a:lnTo>
                    <a:pt x="145" y="92"/>
                  </a:lnTo>
                  <a:lnTo>
                    <a:pt x="177" y="116"/>
                  </a:lnTo>
                  <a:lnTo>
                    <a:pt x="204" y="142"/>
                  </a:lnTo>
                  <a:lnTo>
                    <a:pt x="224" y="171"/>
                  </a:lnTo>
                  <a:lnTo>
                    <a:pt x="238" y="203"/>
                  </a:lnTo>
                  <a:lnTo>
                    <a:pt x="248" y="238"/>
                  </a:lnTo>
                  <a:lnTo>
                    <a:pt x="250" y="275"/>
                  </a:lnTo>
                  <a:lnTo>
                    <a:pt x="250" y="279"/>
                  </a:lnTo>
                  <a:lnTo>
                    <a:pt x="246" y="284"/>
                  </a:lnTo>
                  <a:lnTo>
                    <a:pt x="243" y="285"/>
                  </a:lnTo>
                  <a:lnTo>
                    <a:pt x="7" y="285"/>
                  </a:lnTo>
                  <a:lnTo>
                    <a:pt x="4" y="284"/>
                  </a:lnTo>
                  <a:lnTo>
                    <a:pt x="3" y="281"/>
                  </a:lnTo>
                  <a:lnTo>
                    <a:pt x="0" y="279"/>
                  </a:lnTo>
                  <a:lnTo>
                    <a:pt x="0" y="272"/>
                  </a:lnTo>
                  <a:lnTo>
                    <a:pt x="3" y="269"/>
                  </a:lnTo>
                  <a:lnTo>
                    <a:pt x="4" y="267"/>
                  </a:lnTo>
                  <a:lnTo>
                    <a:pt x="7" y="266"/>
                  </a:lnTo>
                  <a:lnTo>
                    <a:pt x="230" y="266"/>
                  </a:lnTo>
                  <a:lnTo>
                    <a:pt x="226" y="233"/>
                  </a:lnTo>
                  <a:lnTo>
                    <a:pt x="218" y="205"/>
                  </a:lnTo>
                  <a:lnTo>
                    <a:pt x="205" y="177"/>
                  </a:lnTo>
                  <a:lnTo>
                    <a:pt x="186" y="153"/>
                  </a:lnTo>
                  <a:lnTo>
                    <a:pt x="163" y="130"/>
                  </a:lnTo>
                  <a:lnTo>
                    <a:pt x="110" y="91"/>
                  </a:lnTo>
                  <a:lnTo>
                    <a:pt x="94" y="73"/>
                  </a:lnTo>
                  <a:lnTo>
                    <a:pt x="84" y="55"/>
                  </a:lnTo>
                  <a:lnTo>
                    <a:pt x="79" y="40"/>
                  </a:lnTo>
                  <a:lnTo>
                    <a:pt x="78" y="26"/>
                  </a:lnTo>
                  <a:lnTo>
                    <a:pt x="78" y="17"/>
                  </a:lnTo>
                  <a:lnTo>
                    <a:pt x="82" y="6"/>
                  </a:lnTo>
                  <a:lnTo>
                    <a:pt x="84" y="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616"/>
            <p:cNvSpPr>
              <a:spLocks/>
            </p:cNvSpPr>
            <p:nvPr/>
          </p:nvSpPr>
          <p:spPr bwMode="auto">
            <a:xfrm>
              <a:off x="8872538" y="4359275"/>
              <a:ext cx="150813" cy="58738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84" y="0"/>
                </a:cxn>
                <a:cxn ang="0">
                  <a:pos x="186" y="1"/>
                </a:cxn>
                <a:cxn ang="0">
                  <a:pos x="191" y="6"/>
                </a:cxn>
                <a:cxn ang="0">
                  <a:pos x="191" y="13"/>
                </a:cxn>
                <a:cxn ang="0">
                  <a:pos x="190" y="15"/>
                </a:cxn>
                <a:cxn ang="0">
                  <a:pos x="175" y="36"/>
                </a:cxn>
                <a:cxn ang="0">
                  <a:pos x="158" y="51"/>
                </a:cxn>
                <a:cxn ang="0">
                  <a:pos x="139" y="63"/>
                </a:cxn>
                <a:cxn ang="0">
                  <a:pos x="118" y="70"/>
                </a:cxn>
                <a:cxn ang="0">
                  <a:pos x="95" y="73"/>
                </a:cxn>
                <a:cxn ang="0">
                  <a:pos x="73" y="70"/>
                </a:cxn>
                <a:cxn ang="0">
                  <a:pos x="52" y="63"/>
                </a:cxn>
                <a:cxn ang="0">
                  <a:pos x="34" y="52"/>
                </a:cxn>
                <a:cxn ang="0">
                  <a:pos x="17" y="37"/>
                </a:cxn>
                <a:cxn ang="0">
                  <a:pos x="3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20" y="8"/>
                </a:cxn>
                <a:cxn ang="0">
                  <a:pos x="34" y="27"/>
                </a:cxn>
                <a:cxn ang="0">
                  <a:pos x="52" y="42"/>
                </a:cxn>
                <a:cxn ang="0">
                  <a:pos x="73" y="50"/>
                </a:cxn>
                <a:cxn ang="0">
                  <a:pos x="95" y="54"/>
                </a:cxn>
                <a:cxn ang="0">
                  <a:pos x="118" y="50"/>
                </a:cxn>
                <a:cxn ang="0">
                  <a:pos x="139" y="41"/>
                </a:cxn>
                <a:cxn ang="0">
                  <a:pos x="157" y="25"/>
                </a:cxn>
                <a:cxn ang="0">
                  <a:pos x="173" y="5"/>
                </a:cxn>
                <a:cxn ang="0">
                  <a:pos x="175" y="2"/>
                </a:cxn>
                <a:cxn ang="0">
                  <a:pos x="180" y="0"/>
                </a:cxn>
              </a:cxnLst>
              <a:rect l="0" t="0" r="r" b="b"/>
              <a:pathLst>
                <a:path w="191" h="73">
                  <a:moveTo>
                    <a:pt x="180" y="0"/>
                  </a:moveTo>
                  <a:lnTo>
                    <a:pt x="184" y="0"/>
                  </a:lnTo>
                  <a:lnTo>
                    <a:pt x="186" y="1"/>
                  </a:lnTo>
                  <a:lnTo>
                    <a:pt x="191" y="6"/>
                  </a:lnTo>
                  <a:lnTo>
                    <a:pt x="191" y="13"/>
                  </a:lnTo>
                  <a:lnTo>
                    <a:pt x="190" y="15"/>
                  </a:lnTo>
                  <a:lnTo>
                    <a:pt x="175" y="36"/>
                  </a:lnTo>
                  <a:lnTo>
                    <a:pt x="158" y="51"/>
                  </a:lnTo>
                  <a:lnTo>
                    <a:pt x="139" y="63"/>
                  </a:lnTo>
                  <a:lnTo>
                    <a:pt x="118" y="70"/>
                  </a:lnTo>
                  <a:lnTo>
                    <a:pt x="95" y="73"/>
                  </a:lnTo>
                  <a:lnTo>
                    <a:pt x="73" y="70"/>
                  </a:lnTo>
                  <a:lnTo>
                    <a:pt x="52" y="63"/>
                  </a:lnTo>
                  <a:lnTo>
                    <a:pt x="34" y="52"/>
                  </a:lnTo>
                  <a:lnTo>
                    <a:pt x="17" y="37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9" y="3"/>
                  </a:lnTo>
                  <a:lnTo>
                    <a:pt x="12" y="3"/>
                  </a:lnTo>
                  <a:lnTo>
                    <a:pt x="20" y="8"/>
                  </a:lnTo>
                  <a:lnTo>
                    <a:pt x="34" y="27"/>
                  </a:lnTo>
                  <a:lnTo>
                    <a:pt x="52" y="42"/>
                  </a:lnTo>
                  <a:lnTo>
                    <a:pt x="73" y="50"/>
                  </a:lnTo>
                  <a:lnTo>
                    <a:pt x="95" y="54"/>
                  </a:lnTo>
                  <a:lnTo>
                    <a:pt x="118" y="50"/>
                  </a:lnTo>
                  <a:lnTo>
                    <a:pt x="139" y="41"/>
                  </a:lnTo>
                  <a:lnTo>
                    <a:pt x="157" y="25"/>
                  </a:lnTo>
                  <a:lnTo>
                    <a:pt x="173" y="5"/>
                  </a:lnTo>
                  <a:lnTo>
                    <a:pt x="175" y="2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Freeform 617"/>
            <p:cNvSpPr>
              <a:spLocks/>
            </p:cNvSpPr>
            <p:nvPr/>
          </p:nvSpPr>
          <p:spPr bwMode="auto">
            <a:xfrm>
              <a:off x="8931276" y="4213225"/>
              <a:ext cx="33338" cy="158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7" y="0"/>
                </a:cxn>
                <a:cxn ang="0">
                  <a:pos x="39" y="2"/>
                </a:cxn>
                <a:cxn ang="0">
                  <a:pos x="42" y="3"/>
                </a:cxn>
                <a:cxn ang="0">
                  <a:pos x="43" y="7"/>
                </a:cxn>
                <a:cxn ang="0">
                  <a:pos x="43" y="9"/>
                </a:cxn>
                <a:cxn ang="0">
                  <a:pos x="40" y="16"/>
                </a:cxn>
                <a:cxn ang="0">
                  <a:pos x="33" y="19"/>
                </a:cxn>
                <a:cxn ang="0">
                  <a:pos x="7" y="19"/>
                </a:cxn>
                <a:cxn ang="0">
                  <a:pos x="4" y="18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0" y="0"/>
                </a:cxn>
              </a:cxnLst>
              <a:rect l="0" t="0" r="r" b="b"/>
              <a:pathLst>
                <a:path w="43" h="19">
                  <a:moveTo>
                    <a:pt x="10" y="0"/>
                  </a:moveTo>
                  <a:lnTo>
                    <a:pt x="37" y="0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0" y="16"/>
                  </a:lnTo>
                  <a:lnTo>
                    <a:pt x="33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Freeform 618"/>
            <p:cNvSpPr>
              <a:spLocks/>
            </p:cNvSpPr>
            <p:nvPr/>
          </p:nvSpPr>
          <p:spPr bwMode="auto">
            <a:xfrm>
              <a:off x="8856663" y="4140200"/>
              <a:ext cx="134938" cy="47625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62" y="0"/>
                </a:cxn>
                <a:cxn ang="0">
                  <a:pos x="165" y="3"/>
                </a:cxn>
                <a:cxn ang="0">
                  <a:pos x="168" y="6"/>
                </a:cxn>
                <a:cxn ang="0">
                  <a:pos x="169" y="10"/>
                </a:cxn>
                <a:cxn ang="0">
                  <a:pos x="169" y="14"/>
                </a:cxn>
                <a:cxn ang="0">
                  <a:pos x="167" y="17"/>
                </a:cxn>
                <a:cxn ang="0">
                  <a:pos x="164" y="20"/>
                </a:cxn>
                <a:cxn ang="0">
                  <a:pos x="158" y="24"/>
                </a:cxn>
                <a:cxn ang="0">
                  <a:pos x="149" y="32"/>
                </a:cxn>
                <a:cxn ang="0">
                  <a:pos x="137" y="39"/>
                </a:cxn>
                <a:cxn ang="0">
                  <a:pos x="120" y="47"/>
                </a:cxn>
                <a:cxn ang="0">
                  <a:pos x="100" y="54"/>
                </a:cxn>
                <a:cxn ang="0">
                  <a:pos x="76" y="58"/>
                </a:cxn>
                <a:cxn ang="0">
                  <a:pos x="47" y="60"/>
                </a:cxn>
                <a:cxn ang="0">
                  <a:pos x="28" y="60"/>
                </a:cxn>
                <a:cxn ang="0">
                  <a:pos x="9" y="58"/>
                </a:cxn>
                <a:cxn ang="0">
                  <a:pos x="5" y="57"/>
                </a:cxn>
                <a:cxn ang="0">
                  <a:pos x="2" y="54"/>
                </a:cxn>
                <a:cxn ang="0">
                  <a:pos x="0" y="51"/>
                </a:cxn>
                <a:cxn ang="0">
                  <a:pos x="0" y="47"/>
                </a:cxn>
                <a:cxn ang="0">
                  <a:pos x="2" y="43"/>
                </a:cxn>
                <a:cxn ang="0">
                  <a:pos x="3" y="41"/>
                </a:cxn>
                <a:cxn ang="0">
                  <a:pos x="5" y="40"/>
                </a:cxn>
                <a:cxn ang="0">
                  <a:pos x="9" y="39"/>
                </a:cxn>
                <a:cxn ang="0">
                  <a:pos x="11" y="39"/>
                </a:cxn>
                <a:cxn ang="0">
                  <a:pos x="41" y="41"/>
                </a:cxn>
                <a:cxn ang="0">
                  <a:pos x="67" y="40"/>
                </a:cxn>
                <a:cxn ang="0">
                  <a:pos x="90" y="36"/>
                </a:cxn>
                <a:cxn ang="0">
                  <a:pos x="109" y="30"/>
                </a:cxn>
                <a:cxn ang="0">
                  <a:pos x="124" y="24"/>
                </a:cxn>
                <a:cxn ang="0">
                  <a:pos x="136" y="17"/>
                </a:cxn>
                <a:cxn ang="0">
                  <a:pos x="144" y="11"/>
                </a:cxn>
                <a:cxn ang="0">
                  <a:pos x="151" y="4"/>
                </a:cxn>
                <a:cxn ang="0">
                  <a:pos x="155" y="2"/>
                </a:cxn>
                <a:cxn ang="0">
                  <a:pos x="158" y="0"/>
                </a:cxn>
              </a:cxnLst>
              <a:rect l="0" t="0" r="r" b="b"/>
              <a:pathLst>
                <a:path w="169" h="60">
                  <a:moveTo>
                    <a:pt x="158" y="0"/>
                  </a:moveTo>
                  <a:lnTo>
                    <a:pt x="162" y="0"/>
                  </a:lnTo>
                  <a:lnTo>
                    <a:pt x="165" y="3"/>
                  </a:lnTo>
                  <a:lnTo>
                    <a:pt x="168" y="6"/>
                  </a:lnTo>
                  <a:lnTo>
                    <a:pt x="169" y="10"/>
                  </a:lnTo>
                  <a:lnTo>
                    <a:pt x="169" y="14"/>
                  </a:lnTo>
                  <a:lnTo>
                    <a:pt x="167" y="17"/>
                  </a:lnTo>
                  <a:lnTo>
                    <a:pt x="164" y="20"/>
                  </a:lnTo>
                  <a:lnTo>
                    <a:pt x="158" y="24"/>
                  </a:lnTo>
                  <a:lnTo>
                    <a:pt x="149" y="32"/>
                  </a:lnTo>
                  <a:lnTo>
                    <a:pt x="137" y="39"/>
                  </a:lnTo>
                  <a:lnTo>
                    <a:pt x="120" y="47"/>
                  </a:lnTo>
                  <a:lnTo>
                    <a:pt x="100" y="54"/>
                  </a:lnTo>
                  <a:lnTo>
                    <a:pt x="76" y="58"/>
                  </a:lnTo>
                  <a:lnTo>
                    <a:pt x="47" y="60"/>
                  </a:lnTo>
                  <a:lnTo>
                    <a:pt x="28" y="60"/>
                  </a:lnTo>
                  <a:lnTo>
                    <a:pt x="9" y="58"/>
                  </a:lnTo>
                  <a:lnTo>
                    <a:pt x="5" y="57"/>
                  </a:lnTo>
                  <a:lnTo>
                    <a:pt x="2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5" y="40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41" y="41"/>
                  </a:lnTo>
                  <a:lnTo>
                    <a:pt x="67" y="40"/>
                  </a:lnTo>
                  <a:lnTo>
                    <a:pt x="90" y="36"/>
                  </a:lnTo>
                  <a:lnTo>
                    <a:pt x="109" y="30"/>
                  </a:lnTo>
                  <a:lnTo>
                    <a:pt x="124" y="24"/>
                  </a:lnTo>
                  <a:lnTo>
                    <a:pt x="136" y="17"/>
                  </a:lnTo>
                  <a:lnTo>
                    <a:pt x="144" y="11"/>
                  </a:lnTo>
                  <a:lnTo>
                    <a:pt x="151" y="4"/>
                  </a:lnTo>
                  <a:lnTo>
                    <a:pt x="155" y="2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637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" y="584485"/>
            <a:ext cx="8785225" cy="576263"/>
          </a:xfr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Поддержка первого проекта Совета </a:t>
            </a:r>
            <a:endParaRPr lang="ru-RU" sz="28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C74C1-862D-4ECA-BBBA-9CEBF51149E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2" descr="D:\Users\KEgoshin\Desktop\konkurs-blogger-670x5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60" y="4982882"/>
            <a:ext cx="2484277" cy="186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авая фигурная скобка 6"/>
          <p:cNvSpPr/>
          <p:nvPr/>
        </p:nvSpPr>
        <p:spPr>
          <a:xfrm rot="5400000">
            <a:off x="4518118" y="452640"/>
            <a:ext cx="360040" cy="8532948"/>
          </a:xfrm>
          <a:prstGeom prst="rightBrace">
            <a:avLst>
              <a:gd name="adj1" fmla="val 69637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160748"/>
            <a:ext cx="5832647" cy="337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8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5516" y="2793122"/>
            <a:ext cx="8820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БЛАГОДАРИМ ЗА ВНИМАНИЕ!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72716"/>
            <a:ext cx="5916149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812" y="4185084"/>
            <a:ext cx="6048164" cy="24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640" y="872716"/>
            <a:ext cx="3857092" cy="9941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Главная цель проекта </a:t>
            </a:r>
            <a:r>
              <a:rPr lang="ru-RU" sz="28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2016 года</a:t>
            </a:r>
            <a:endParaRPr lang="ru-RU" sz="28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7299" y="2348880"/>
            <a:ext cx="3497774" cy="2214878"/>
          </a:xfrm>
          <a:prstGeom prst="round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2308" tIns="31154" rIns="62308" bIns="31154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Формирование новой архитектоники инновационного пространства эффективного 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управления</a:t>
            </a:r>
            <a:endParaRPr lang="ru-RU" sz="2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://pandia.ru/text/78/389/images/image002_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32" y="872716"/>
            <a:ext cx="4712469" cy="55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3528" y="2024844"/>
            <a:ext cx="3888432" cy="3636404"/>
          </a:xfrm>
          <a:prstGeom prst="ellipse">
            <a:avLst/>
          </a:prstGeom>
          <a:solidFill>
            <a:srgbClr val="3366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Инновационное пространство </a:t>
            </a:r>
            <a:r>
              <a:rPr lang="ru-RU" sz="2400" dirty="0" smtClean="0">
                <a:solidFill>
                  <a:schemeClr val="bg1"/>
                </a:solidFill>
              </a:rPr>
              <a:t>МСО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9892" y="964196"/>
            <a:ext cx="4833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n-lt"/>
              </a:rPr>
              <a:t>Замысел проектной группы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644148"/>
            <a:ext cx="42709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n-lt"/>
              </a:rPr>
              <a:t>вовлечение </a:t>
            </a:r>
            <a:r>
              <a:rPr lang="ru-RU" sz="1600" dirty="0">
                <a:latin typeface="+mn-lt"/>
              </a:rPr>
              <a:t>руководителей в инновационные проекты для достижения нового качества в управлении</a:t>
            </a:r>
            <a:r>
              <a:rPr lang="ru-RU" sz="1600" dirty="0" smtClean="0">
                <a:latin typeface="+mn-lt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обеспечение </a:t>
            </a:r>
            <a:r>
              <a:rPr lang="ru-RU" sz="1600" dirty="0">
                <a:latin typeface="+mn-lt"/>
              </a:rPr>
              <a:t>двух существенно отличающихся процессов: режима функционирования и режима развития</a:t>
            </a:r>
            <a:r>
              <a:rPr lang="ru-RU" sz="1600" dirty="0" smtClean="0">
                <a:latin typeface="+mn-lt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n-lt"/>
              </a:rPr>
              <a:t>освоение </a:t>
            </a:r>
            <a:r>
              <a:rPr lang="ru-RU" sz="1600" dirty="0">
                <a:latin typeface="+mn-lt"/>
              </a:rPr>
              <a:t>проектно-процессного подхода</a:t>
            </a:r>
            <a:r>
              <a:rPr lang="ru-RU" sz="1600" dirty="0" smtClean="0">
                <a:latin typeface="+mn-lt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n-lt"/>
              </a:rPr>
              <a:t>развитие </a:t>
            </a:r>
            <a:r>
              <a:rPr lang="ru-RU" sz="1600" dirty="0">
                <a:latin typeface="+mn-lt"/>
              </a:rPr>
              <a:t>навыков экспертно-аналитической деятельности для решения сложных задач как на уровне школы, так и всей муниципальной системы образования</a:t>
            </a:r>
            <a:r>
              <a:rPr lang="ru-RU" sz="1600" dirty="0" smtClean="0">
                <a:latin typeface="+mn-lt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n-lt"/>
              </a:rPr>
              <a:t>изменение </a:t>
            </a:r>
            <a:r>
              <a:rPr lang="ru-RU" sz="1600" dirty="0">
                <a:latin typeface="+mn-lt"/>
              </a:rPr>
              <a:t>инфраструктуры инновационного пространства эффективного управления за счет </a:t>
            </a:r>
            <a:r>
              <a:rPr lang="ru-RU" sz="1600" dirty="0" smtClean="0">
                <a:latin typeface="+mn-lt"/>
              </a:rPr>
              <a:t>увеличения </a:t>
            </a:r>
            <a:r>
              <a:rPr lang="ru-RU" sz="1600" dirty="0">
                <a:latin typeface="+mn-lt"/>
              </a:rPr>
              <a:t>команд «драйверов», способных обеспечить «прорывные зоны». </a:t>
            </a:r>
          </a:p>
        </p:txBody>
      </p:sp>
      <p:sp>
        <p:nvSpPr>
          <p:cNvPr id="9" name="Овал 8"/>
          <p:cNvSpPr/>
          <p:nvPr/>
        </p:nvSpPr>
        <p:spPr>
          <a:xfrm>
            <a:off x="734852" y="3668949"/>
            <a:ext cx="2052228" cy="1868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80278"/>
                </a:solidFill>
              </a:rPr>
              <a:t>Команды-драйверов</a:t>
            </a:r>
          </a:p>
          <a:p>
            <a:pPr algn="ctr"/>
            <a:r>
              <a:rPr lang="ru-RU" sz="1400" dirty="0" smtClean="0">
                <a:solidFill>
                  <a:srgbClr val="180278"/>
                </a:solidFill>
              </a:rPr>
              <a:t>25%</a:t>
            </a:r>
          </a:p>
          <a:p>
            <a:pPr algn="ctr"/>
            <a:endParaRPr lang="ru-RU" sz="1400" dirty="0">
              <a:solidFill>
                <a:srgbClr val="180278"/>
              </a:solidFill>
            </a:endParaRPr>
          </a:p>
          <a:p>
            <a:pPr algn="ctr"/>
            <a:endParaRPr lang="ru-RU" sz="1400" dirty="0">
              <a:solidFill>
                <a:srgbClr val="180278"/>
              </a:solidFill>
            </a:endParaRPr>
          </a:p>
          <a:p>
            <a:pPr algn="ctr"/>
            <a:endParaRPr lang="ru-RU" sz="1200" dirty="0">
              <a:solidFill>
                <a:srgbClr val="180278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76432" y="4616289"/>
            <a:ext cx="1255426" cy="104325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00"/>
                </a:solidFill>
              </a:rPr>
              <a:t>Управленческие проекты</a:t>
            </a:r>
          </a:p>
          <a:p>
            <a:pPr algn="ctr"/>
            <a:r>
              <a:rPr lang="ru-RU" sz="1200" dirty="0" smtClean="0">
                <a:solidFill>
                  <a:srgbClr val="FFFF00"/>
                </a:solidFill>
              </a:rPr>
              <a:t>5%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2716"/>
            <a:ext cx="8834447" cy="565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 rot="10800000">
            <a:off x="8208404" y="6371845"/>
            <a:ext cx="540060" cy="404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Виртуальный ресурсный центр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C74C1-862D-4ECA-BBBA-9CEBF51149E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9" y="1131980"/>
            <a:ext cx="8805863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8208404" y="6371845"/>
            <a:ext cx="540060" cy="404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29"/>
            <a:ext cx="9144000" cy="5313975"/>
          </a:xfrm>
          <a:prstGeom prst="rect">
            <a:avLst/>
          </a:prstGeom>
        </p:spPr>
      </p:pic>
      <p:sp useBgFill="1"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455876" y="847845"/>
            <a:ext cx="5688124" cy="1933083"/>
          </a:xfrm>
        </p:spPr>
        <p:txBody>
          <a:bodyPr>
            <a:noAutofit/>
          </a:bodyPr>
          <a:lstStyle/>
          <a:p>
            <a:pPr marL="109537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В </a:t>
            </a:r>
            <a:r>
              <a:rPr lang="ru-RU" sz="2400" dirty="0">
                <a:solidFill>
                  <a:srgbClr val="002060"/>
                </a:solidFill>
              </a:rPr>
              <a:t>ближайшей перспективе в каждом регионе должны появиться проектные офисы и подготовленные для реализации проектных задач </a:t>
            </a:r>
            <a:r>
              <a:rPr lang="ru-RU" sz="2400" dirty="0" smtClean="0">
                <a:solidFill>
                  <a:srgbClr val="002060"/>
                </a:solidFill>
              </a:rPr>
              <a:t>команды…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36" y="6165304"/>
            <a:ext cx="9139264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1D7B5"/>
              </a:buClr>
              <a:buFont typeface="Georgia" pitchFamily="18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1D7B5"/>
              </a:buClr>
              <a:buFont typeface="Georgia" pitchFamily="18" charset="0"/>
              <a:buChar char="▫"/>
              <a:defRPr sz="1400" kern="1200">
                <a:solidFill>
                  <a:srgbClr val="D1D7B5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b="1" i="1" dirty="0" smtClean="0">
                <a:solidFill>
                  <a:srgbClr val="004070"/>
                </a:solidFill>
                <a:latin typeface="Cambria" pitchFamily="18" charset="0"/>
              </a:rPr>
              <a:t>8 </a:t>
            </a:r>
            <a:r>
              <a:rPr lang="ru-RU" b="1" i="1" dirty="0">
                <a:solidFill>
                  <a:srgbClr val="004070"/>
                </a:solidFill>
                <a:latin typeface="Cambria" pitchFamily="18" charset="0"/>
              </a:rPr>
              <a:t>октября 2018 </a:t>
            </a:r>
            <a:r>
              <a:rPr lang="ru-RU" b="1" i="1" dirty="0" smtClean="0">
                <a:solidFill>
                  <a:srgbClr val="004070"/>
                </a:solidFill>
                <a:latin typeface="Cambria" pitchFamily="18" charset="0"/>
              </a:rPr>
              <a:t>года -  </a:t>
            </a:r>
            <a:r>
              <a:rPr lang="ru-RU" b="1" i="1" dirty="0">
                <a:solidFill>
                  <a:srgbClr val="004070"/>
                </a:solidFill>
                <a:latin typeface="Cambria" pitchFamily="18" charset="0"/>
              </a:rPr>
              <a:t>селекторное совещание </a:t>
            </a:r>
            <a:r>
              <a:rPr lang="ru-RU" b="1" i="1" dirty="0" smtClean="0">
                <a:solidFill>
                  <a:srgbClr val="004070"/>
                </a:solidFill>
                <a:latin typeface="Cambria" pitchFamily="18" charset="0"/>
              </a:rPr>
              <a:t>с </a:t>
            </a:r>
            <a:r>
              <a:rPr lang="ru-RU" b="1" i="1" dirty="0">
                <a:solidFill>
                  <a:srgbClr val="004070"/>
                </a:solidFill>
                <a:latin typeface="Cambria" pitchFamily="18" charset="0"/>
              </a:rPr>
              <a:t>регионами в </a:t>
            </a:r>
            <a:r>
              <a:rPr lang="ru-RU" b="1" i="1" dirty="0" err="1">
                <a:solidFill>
                  <a:srgbClr val="004070"/>
                </a:solidFill>
                <a:latin typeface="Cambria" pitchFamily="18" charset="0"/>
              </a:rPr>
              <a:t>Минпросвещения</a:t>
            </a:r>
            <a:r>
              <a:rPr lang="ru-RU" b="1" i="1" dirty="0">
                <a:solidFill>
                  <a:srgbClr val="004070"/>
                </a:solidFill>
                <a:latin typeface="Cambria" pitchFamily="18" charset="0"/>
              </a:rPr>
              <a:t> </a:t>
            </a:r>
            <a:r>
              <a:rPr lang="ru-RU" b="1" i="1" dirty="0" smtClean="0">
                <a:solidFill>
                  <a:srgbClr val="004070"/>
                </a:solidFill>
                <a:latin typeface="Cambria" pitchFamily="18" charset="0"/>
              </a:rPr>
              <a:t>России</a:t>
            </a:r>
            <a:endParaRPr lang="ru-RU" b="1" i="1" dirty="0">
              <a:solidFill>
                <a:srgbClr val="00407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096752" y="1412776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96752" y="6345324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1"/>
          <p:cNvSpPr txBox="1">
            <a:spLocks/>
          </p:cNvSpPr>
          <p:nvPr/>
        </p:nvSpPr>
        <p:spPr>
          <a:xfrm>
            <a:off x="395537" y="1160748"/>
            <a:ext cx="5940659" cy="47920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68580" tIns="34290" rIns="68580" bIns="34290" rtlCol="0" anchor="ctr">
            <a:normAutofit fontScale="90000" lnSpcReduction="20000"/>
          </a:bodyPr>
          <a:lstStyle/>
          <a:p>
            <a:pPr algn="ctr"/>
            <a:r>
              <a:rPr lang="ru-RU" sz="3300" b="1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Управленец нового типа</a:t>
            </a:r>
            <a:endParaRPr lang="ru-RU" sz="33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403" y="4365104"/>
            <a:ext cx="2940597" cy="22071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2132857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n-lt"/>
                <a:cs typeface="Arial" panose="020B0604020202020204" pitchFamily="34" charset="0"/>
              </a:rPr>
              <a:t>способен 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отвечать на «внешние вызовы</a:t>
            </a:r>
            <a:r>
              <a:rPr lang="ru-RU" sz="2400" dirty="0" smtClean="0">
                <a:latin typeface="+mn-lt"/>
                <a:cs typeface="Arial" panose="020B0604020202020204" pitchFamily="34" charset="0"/>
              </a:rPr>
              <a:t>»,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n-lt"/>
                <a:cs typeface="Arial" panose="020B0604020202020204" pitchFamily="34" charset="0"/>
              </a:rPr>
              <a:t>уметь 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выявлять потенциал развития образовательного учреждения, </a:t>
            </a:r>
            <a:endParaRPr lang="ru-RU" sz="2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n-lt"/>
                <a:cs typeface="Arial" panose="020B0604020202020204" pitchFamily="34" charset="0"/>
              </a:rPr>
              <a:t>принимать 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меры по самообразованию, </a:t>
            </a:r>
            <a:endParaRPr lang="ru-RU" sz="2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n-lt"/>
                <a:cs typeface="Arial" panose="020B0604020202020204" pitchFamily="34" charset="0"/>
              </a:rPr>
              <a:t>учитывать 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требования рынка образовательных услуг, </a:t>
            </a:r>
            <a:endParaRPr lang="ru-RU" sz="2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n-lt"/>
                <a:cs typeface="Arial" panose="020B0604020202020204" pitchFamily="34" charset="0"/>
              </a:rPr>
              <a:t>переносить 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накопленный опыт на инновационные сферы </a:t>
            </a:r>
            <a:r>
              <a:rPr lang="ru-RU" sz="2400" dirty="0" smtClean="0">
                <a:latin typeface="+mn-lt"/>
                <a:cs typeface="Arial" panose="020B0604020202020204" pitchFamily="34" charset="0"/>
              </a:rPr>
              <a:t>деятельности</a:t>
            </a:r>
            <a:endParaRPr lang="ru-RU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96069" y="2035470"/>
            <a:ext cx="8208144" cy="363420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3077" tIns="41538" rIns="83077" bIns="41538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/>
            <a:r>
              <a:rPr lang="ru-RU" sz="2600" dirty="0" smtClean="0"/>
              <a:t>	Не </a:t>
            </a:r>
            <a:r>
              <a:rPr lang="ru-RU" sz="2600" dirty="0"/>
              <a:t>эффективны механизмы включения  образовательных учреждений в инновационное пространство </a:t>
            </a:r>
            <a:r>
              <a:rPr lang="ru-RU" sz="2600" dirty="0" smtClean="0"/>
              <a:t>города; </a:t>
            </a:r>
            <a:r>
              <a:rPr lang="ru-RU" sz="2600" dirty="0"/>
              <a:t>стратегические ориентиры развития МСО не присвоены всеми ОУ; на фоне снижения мотивации  на педагогическую деятельность за счет не престижности педагогического труда происходит снижение уровня профессионализма.</a:t>
            </a:r>
            <a:endParaRPr lang="ru-RU" altLang="ru-RU" sz="2600" b="1" dirty="0">
              <a:latin typeface="Arial Narrow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9863" y="584684"/>
            <a:ext cx="8785225" cy="840621"/>
          </a:xfr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>
              <a:spcAft>
                <a:spcPts val="275"/>
              </a:spcAft>
              <a:tabLst>
                <a:tab pos="666750" algn="l"/>
                <a:tab pos="1335088" algn="l"/>
                <a:tab pos="2003425" algn="l"/>
                <a:tab pos="2671763" algn="l"/>
                <a:tab pos="3340100" algn="l"/>
                <a:tab pos="4008438" algn="l"/>
                <a:tab pos="4676775" algn="l"/>
              </a:tabLst>
              <a:defRPr/>
            </a:pPr>
            <a:r>
              <a:rPr lang="ru-RU" altLang="ru-RU" sz="3200" b="1" dirty="0" smtClean="0">
                <a:solidFill>
                  <a:srgbClr val="FFFF00"/>
                </a:solidFill>
                <a:latin typeface="+mn-lt"/>
                <a:ea typeface="+mn-ea"/>
                <a:cs typeface="Arial" pitchFamily="34" charset="0"/>
              </a:rPr>
              <a:t>Ключевая проблема</a:t>
            </a:r>
            <a:endParaRPr lang="ru-RU" altLang="ru-RU" sz="3200" b="1" dirty="0">
              <a:solidFill>
                <a:srgbClr val="FFFF00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9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2060"/>
      </a:hlink>
      <a:folHlink>
        <a:srgbClr val="00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e20594f-2eea-40fe-a544-651162df1661">H5QFR5MR6HVR-747-256</_dlc_DocId>
    <_dlc_DocIdUrl xmlns="be20594f-2eea-40fe-a544-651162df1661">
      <Url>http://hq-ib-spp-01:33033/DH2792/_layouts/DocIdRedir.aspx?ID=H5QFR5MR6HVR-747-256</Url>
      <Description>H5QFR5MR6HVR-747-256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42D1EFBC6F85B4E9A3AD1189D5E3540" ma:contentTypeVersion="0" ma:contentTypeDescription="Создание документа." ma:contentTypeScope="" ma:versionID="54c77d93f822e7c0a5989f485f14243a">
  <xsd:schema xmlns:xsd="http://www.w3.org/2001/XMLSchema" xmlns:xs="http://www.w3.org/2001/XMLSchema" xmlns:p="http://schemas.microsoft.com/office/2006/metadata/properties" xmlns:ns2="be20594f-2eea-40fe-a544-651162df1661" targetNamespace="http://schemas.microsoft.com/office/2006/metadata/properties" ma:root="true" ma:fieldsID="8711ada0656802208681a6c61f60194f" ns2:_="">
    <xsd:import namespace="be20594f-2eea-40fe-a544-651162df166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0594f-2eea-40fe-a544-651162df166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622205F-CD13-4189-824E-8FA71751E5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CEE1D7-5A35-4F50-865B-677B1F7A181F}">
  <ds:schemaRefs>
    <ds:schemaRef ds:uri="http://purl.org/dc/elements/1.1/"/>
    <ds:schemaRef ds:uri="http://schemas.microsoft.com/office/2006/metadata/properties"/>
    <ds:schemaRef ds:uri="be20594f-2eea-40fe-a544-651162df1661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57A3942-A7EF-45E5-9436-9C7FD5A607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0594f-2eea-40fe-a544-651162df16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D821A1F-ED8B-4B76-B0CA-A9024367BBD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15594</TotalTime>
  <Words>461</Words>
  <Application>Microsoft Office PowerPoint</Application>
  <PresentationFormat>Экран (4:3)</PresentationFormat>
  <Paragraphs>73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Cambria</vt:lpstr>
      <vt:lpstr>Georgia</vt:lpstr>
      <vt:lpstr>Trebuchet MS</vt:lpstr>
      <vt:lpstr>Wingdings</vt:lpstr>
      <vt:lpstr>Wingdings 2</vt:lpstr>
      <vt:lpstr>Городская</vt:lpstr>
      <vt:lpstr>Модернизация управляющих систем образовательных организаций: от архитектоники инновационного пространства к проектному офису</vt:lpstr>
      <vt:lpstr>Презентация PowerPoint</vt:lpstr>
      <vt:lpstr>Главная цель проекта 2016 года</vt:lpstr>
      <vt:lpstr>Презентация PowerPoint</vt:lpstr>
      <vt:lpstr>Презентация PowerPoint</vt:lpstr>
      <vt:lpstr>Виртуальный ресурсный центр</vt:lpstr>
      <vt:lpstr>Презентация PowerPoint</vt:lpstr>
      <vt:lpstr>Презентация PowerPoint</vt:lpstr>
      <vt:lpstr>Ключевая проблема</vt:lpstr>
      <vt:lpstr>Презентация PowerPoint</vt:lpstr>
      <vt:lpstr>Задачи проекта</vt:lpstr>
      <vt:lpstr>Благодаря проекту</vt:lpstr>
      <vt:lpstr>Механизмы реализации</vt:lpstr>
      <vt:lpstr>Эффекты для МСО</vt:lpstr>
      <vt:lpstr>Ожидаемые инновационные продукты</vt:lpstr>
      <vt:lpstr>Внедрение результатов проекта в МСО</vt:lpstr>
      <vt:lpstr>Поддержка первого проекта Совета </vt:lpstr>
      <vt:lpstr>Презентация PowerPoint</vt:lpstr>
    </vt:vector>
  </TitlesOfParts>
  <Company>HQ-IB-SCCM-01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Приоритеты бюджетной политики в сфере образования и науки в части поддержки субъектов Российской Федерации в 2015-2017 годах</dc:title>
  <dc:creator>DShayahmetov@IBS.RU</dc:creator>
  <cp:lastModifiedBy>Наталья Дроздова</cp:lastModifiedBy>
  <cp:revision>675</cp:revision>
  <cp:lastPrinted>2019-06-10T06:50:45Z</cp:lastPrinted>
  <dcterms:created xsi:type="dcterms:W3CDTF">2014-06-16T08:20:54Z</dcterms:created>
  <dcterms:modified xsi:type="dcterms:W3CDTF">2019-06-22T05:35:50Z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8cb571bf-2fd4-488a-a091-090d189fbb81</vt:lpwstr>
  </property>
  <property fmtid="{D5CDD505-2E9C-101B-9397-08002B2CF9AE}" pid="3" name="ContentTypeId">
    <vt:lpwstr>0x010100342D1EFBC6F85B4E9A3AD1189D5E3540</vt:lpwstr>
  </property>
  <property fmtid="{D5CDD505-2E9C-101B-9397-08002B2CF9AE}" pid="4" name="_dlc_DocId">
    <vt:lpwstr>H5QFR5MR6HVR-630-948</vt:lpwstr>
  </property>
  <property fmtid="{D5CDD505-2E9C-101B-9397-08002B2CF9AE}" pid="5" name="_dlc_DocIdUrl">
    <vt:lpwstr>http://hq-ib-spp-01:33033/DH2627/_layouts/DocIdRedir.aspx?ID=H5QFR5MR6HVR-630-948, H5QFR5MR6HVR-630-948</vt:lpwstr>
  </property>
</Properties>
</file>