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5" r:id="rId2"/>
    <p:sldId id="338" r:id="rId3"/>
    <p:sldId id="337" r:id="rId4"/>
    <p:sldId id="336" r:id="rId5"/>
    <p:sldId id="342" r:id="rId6"/>
    <p:sldId id="339" r:id="rId7"/>
    <p:sldId id="341" r:id="rId8"/>
    <p:sldId id="328" r:id="rId9"/>
    <p:sldId id="318" r:id="rId10"/>
    <p:sldId id="343" r:id="rId11"/>
    <p:sldId id="307" r:id="rId12"/>
    <p:sldId id="321" r:id="rId13"/>
    <p:sldId id="324" r:id="rId14"/>
    <p:sldId id="325" r:id="rId15"/>
    <p:sldId id="327" r:id="rId16"/>
    <p:sldId id="326" r:id="rId17"/>
    <p:sldId id="329" r:id="rId18"/>
    <p:sldId id="330" r:id="rId19"/>
    <p:sldId id="332" r:id="rId20"/>
    <p:sldId id="333" r:id="rId21"/>
    <p:sldId id="31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  <p15:guide id="3">
          <p15:clr>
            <a:srgbClr val="A4A3A4"/>
          </p15:clr>
        </p15:guide>
        <p15:guide id="4" pos="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2F5599"/>
    <a:srgbClr val="F19A27"/>
    <a:srgbClr val="5C9127"/>
    <a:srgbClr val="D3680F"/>
    <a:srgbClr val="8FAADC"/>
    <a:srgbClr val="71B230"/>
    <a:srgbClr val="20ADEC"/>
    <a:srgbClr val="5DBFBA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314" autoAdjust="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4319"/>
        <p:guide pos="7679"/>
        <p:guide/>
        <p:guide pos="4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7CE54-7B28-4B94-9652-7EAB93958FAC}" type="doc">
      <dgm:prSet loTypeId="urn:microsoft.com/office/officeart/2005/8/layout/cycle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E5926BA-3B05-4AF8-ADD4-DC9C4AFC54AD}">
      <dgm:prSet phldrT="[Текст]"/>
      <dgm:spPr>
        <a:solidFill>
          <a:srgbClr val="FF0066"/>
        </a:solidFill>
      </dgm:spPr>
      <dgm:t>
        <a:bodyPr/>
        <a:lstStyle/>
        <a:p>
          <a:r>
            <a:rPr lang="ru-RU" dirty="0" smtClean="0"/>
            <a:t>Дзержинский район</a:t>
          </a:r>
          <a:endParaRPr lang="ru-RU" dirty="0"/>
        </a:p>
      </dgm:t>
    </dgm:pt>
    <dgm:pt modelId="{0D84EB79-D1F5-4F04-AAB0-49029439C9AC}" type="parTrans" cxnId="{5B0FBCD9-EE85-4C51-B05A-206931C9115A}">
      <dgm:prSet/>
      <dgm:spPr/>
      <dgm:t>
        <a:bodyPr/>
        <a:lstStyle/>
        <a:p>
          <a:endParaRPr lang="ru-RU"/>
        </a:p>
      </dgm:t>
    </dgm:pt>
    <dgm:pt modelId="{43202583-C8A6-49B8-8770-302D9B866EE9}" type="sibTrans" cxnId="{5B0FBCD9-EE85-4C51-B05A-206931C9115A}">
      <dgm:prSet/>
      <dgm:spPr/>
      <dgm:t>
        <a:bodyPr/>
        <a:lstStyle/>
        <a:p>
          <a:endParaRPr lang="ru-RU"/>
        </a:p>
      </dgm:t>
    </dgm:pt>
    <dgm:pt modelId="{6D0EEDE8-0567-4014-85D0-FF95F7B620CF}">
      <dgm:prSet phldrT="[Текст]"/>
      <dgm:spPr/>
      <dgm:t>
        <a:bodyPr/>
        <a:lstStyle/>
        <a:p>
          <a:r>
            <a:rPr lang="ru-RU" dirty="0" smtClean="0"/>
            <a:t>Ленинский район</a:t>
          </a:r>
          <a:endParaRPr lang="ru-RU" dirty="0"/>
        </a:p>
      </dgm:t>
    </dgm:pt>
    <dgm:pt modelId="{3BC2CF56-F762-47B1-BBDB-23AD8AFD78C9}" type="parTrans" cxnId="{D7557A7B-DBC2-411A-8515-0B130B684E17}">
      <dgm:prSet/>
      <dgm:spPr/>
      <dgm:t>
        <a:bodyPr/>
        <a:lstStyle/>
        <a:p>
          <a:endParaRPr lang="ru-RU"/>
        </a:p>
      </dgm:t>
    </dgm:pt>
    <dgm:pt modelId="{AF54BA6D-F653-400E-8C8E-4D81948F1982}" type="sibTrans" cxnId="{D7557A7B-DBC2-411A-8515-0B130B684E17}">
      <dgm:prSet/>
      <dgm:spPr/>
      <dgm:t>
        <a:bodyPr/>
        <a:lstStyle/>
        <a:p>
          <a:endParaRPr lang="ru-RU"/>
        </a:p>
      </dgm:t>
    </dgm:pt>
    <dgm:pt modelId="{274F77F3-C8EE-4DAD-B797-24F7961A379A}">
      <dgm:prSet phldrT="[Текст]"/>
      <dgm:spPr/>
      <dgm:t>
        <a:bodyPr/>
        <a:lstStyle/>
        <a:p>
          <a:r>
            <a:rPr lang="ru-RU" dirty="0" smtClean="0"/>
            <a:t>Заволжский район</a:t>
          </a:r>
          <a:endParaRPr lang="ru-RU" dirty="0"/>
        </a:p>
      </dgm:t>
    </dgm:pt>
    <dgm:pt modelId="{0B96B654-C34B-43CE-9435-0DA2A9A9768E}" type="parTrans" cxnId="{A489CA67-CF58-4FAC-A203-DD5DDBA9ECD3}">
      <dgm:prSet/>
      <dgm:spPr/>
      <dgm:t>
        <a:bodyPr/>
        <a:lstStyle/>
        <a:p>
          <a:endParaRPr lang="ru-RU"/>
        </a:p>
      </dgm:t>
    </dgm:pt>
    <dgm:pt modelId="{81262460-9D04-4A89-80FB-7658F2F8A783}" type="sibTrans" cxnId="{A489CA67-CF58-4FAC-A203-DD5DDBA9ECD3}">
      <dgm:prSet/>
      <dgm:spPr/>
      <dgm:t>
        <a:bodyPr/>
        <a:lstStyle/>
        <a:p>
          <a:endParaRPr lang="ru-RU"/>
        </a:p>
      </dgm:t>
    </dgm:pt>
    <dgm:pt modelId="{73EEB209-849A-47DC-8348-1665C5AC7AE2}">
      <dgm:prSet phldrT="[Текст]"/>
      <dgm:spPr/>
      <dgm:t>
        <a:bodyPr/>
        <a:lstStyle/>
        <a:p>
          <a:r>
            <a:rPr lang="ru-RU" dirty="0" err="1" smtClean="0"/>
            <a:t>Фрунзенский</a:t>
          </a:r>
          <a:r>
            <a:rPr lang="ru-RU" dirty="0" smtClean="0"/>
            <a:t> район</a:t>
          </a:r>
          <a:endParaRPr lang="ru-RU" dirty="0"/>
        </a:p>
      </dgm:t>
    </dgm:pt>
    <dgm:pt modelId="{19D1D1B3-15C1-4CB1-8708-F88114811519}" type="parTrans" cxnId="{4BC2B610-B713-420D-9EA2-1956E14BEFE7}">
      <dgm:prSet/>
      <dgm:spPr/>
      <dgm:t>
        <a:bodyPr/>
        <a:lstStyle/>
        <a:p>
          <a:endParaRPr lang="ru-RU"/>
        </a:p>
      </dgm:t>
    </dgm:pt>
    <dgm:pt modelId="{B2E47355-C884-4931-AD11-9FF63B3E79AE}" type="sibTrans" cxnId="{4BC2B610-B713-420D-9EA2-1956E14BEFE7}">
      <dgm:prSet/>
      <dgm:spPr/>
      <dgm:t>
        <a:bodyPr/>
        <a:lstStyle/>
        <a:p>
          <a:endParaRPr lang="ru-RU"/>
        </a:p>
      </dgm:t>
    </dgm:pt>
    <dgm:pt modelId="{FB703C28-34E3-4D90-9F3B-14117692541C}">
      <dgm:prSet phldrT="[Текст]"/>
      <dgm:spPr/>
      <dgm:t>
        <a:bodyPr/>
        <a:lstStyle/>
        <a:p>
          <a:r>
            <a:rPr lang="ru-RU" dirty="0" smtClean="0"/>
            <a:t>Красно-</a:t>
          </a:r>
          <a:r>
            <a:rPr lang="ru-RU" dirty="0" err="1" smtClean="0"/>
            <a:t>перекопский</a:t>
          </a:r>
          <a:r>
            <a:rPr lang="ru-RU" dirty="0" smtClean="0"/>
            <a:t> район</a:t>
          </a:r>
          <a:endParaRPr lang="ru-RU" dirty="0"/>
        </a:p>
      </dgm:t>
    </dgm:pt>
    <dgm:pt modelId="{412F381F-5F30-4ED4-84A9-629F467DF6D6}" type="parTrans" cxnId="{6F62ACF0-0000-4081-AC27-3BAD24BD59CE}">
      <dgm:prSet/>
      <dgm:spPr/>
      <dgm:t>
        <a:bodyPr/>
        <a:lstStyle/>
        <a:p>
          <a:endParaRPr lang="ru-RU"/>
        </a:p>
      </dgm:t>
    </dgm:pt>
    <dgm:pt modelId="{241DA427-7C58-48EE-B3DC-52185E8F6AFA}" type="sibTrans" cxnId="{6F62ACF0-0000-4081-AC27-3BAD24BD59CE}">
      <dgm:prSet/>
      <dgm:spPr/>
      <dgm:t>
        <a:bodyPr/>
        <a:lstStyle/>
        <a:p>
          <a:endParaRPr lang="ru-RU"/>
        </a:p>
      </dgm:t>
    </dgm:pt>
    <dgm:pt modelId="{47A06EA5-74BB-48A0-A068-55A845BC3B6F}">
      <dgm:prSet/>
      <dgm:spPr/>
      <dgm:t>
        <a:bodyPr/>
        <a:lstStyle/>
        <a:p>
          <a:r>
            <a:rPr lang="ru-RU" dirty="0" smtClean="0"/>
            <a:t>Кировский район</a:t>
          </a:r>
          <a:endParaRPr lang="ru-RU" dirty="0"/>
        </a:p>
      </dgm:t>
    </dgm:pt>
    <dgm:pt modelId="{34F03036-DF74-44AA-B066-8BD9E8A2DFE2}" type="parTrans" cxnId="{613C7D3D-F8CB-4EDF-A942-60148DC3D287}">
      <dgm:prSet/>
      <dgm:spPr/>
      <dgm:t>
        <a:bodyPr/>
        <a:lstStyle/>
        <a:p>
          <a:endParaRPr lang="ru-RU"/>
        </a:p>
      </dgm:t>
    </dgm:pt>
    <dgm:pt modelId="{E09B5EF1-A98B-41DA-AA96-F41808F898BA}" type="sibTrans" cxnId="{613C7D3D-F8CB-4EDF-A942-60148DC3D287}">
      <dgm:prSet/>
      <dgm:spPr/>
      <dgm:t>
        <a:bodyPr/>
        <a:lstStyle/>
        <a:p>
          <a:endParaRPr lang="ru-RU"/>
        </a:p>
      </dgm:t>
    </dgm:pt>
    <dgm:pt modelId="{F3182138-B66B-495A-AD4A-1723F5B52EE5}" type="pres">
      <dgm:prSet presAssocID="{ACA7CE54-7B28-4B94-9652-7EAB93958F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D4B7B7-1C61-49B7-A0E0-8CDEAE7B5CD8}" type="pres">
      <dgm:prSet presAssocID="{CE5926BA-3B05-4AF8-ADD4-DC9C4AFC54A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E5222-F109-45B1-88F2-7AAFBF587C18}" type="pres">
      <dgm:prSet presAssocID="{CE5926BA-3B05-4AF8-ADD4-DC9C4AFC54AD}" presName="spNode" presStyleCnt="0"/>
      <dgm:spPr/>
    </dgm:pt>
    <dgm:pt modelId="{475607C2-4973-4D54-9F18-42D9F0F8EEF5}" type="pres">
      <dgm:prSet presAssocID="{43202583-C8A6-49B8-8770-302D9B866EE9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BC8BC2E-6E37-479C-90C5-E48CAFDDA2A2}" type="pres">
      <dgm:prSet presAssocID="{47A06EA5-74BB-48A0-A068-55A845BC3B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01768-6C1B-4D72-9F77-725DEAFEBA3C}" type="pres">
      <dgm:prSet presAssocID="{47A06EA5-74BB-48A0-A068-55A845BC3B6F}" presName="spNode" presStyleCnt="0"/>
      <dgm:spPr/>
    </dgm:pt>
    <dgm:pt modelId="{D88D707D-738B-4EBE-BD1C-FB5C1FB039D2}" type="pres">
      <dgm:prSet presAssocID="{E09B5EF1-A98B-41DA-AA96-F41808F898BA}" presName="sibTrans" presStyleLbl="sibTrans1D1" presStyleIdx="1" presStyleCnt="6"/>
      <dgm:spPr/>
      <dgm:t>
        <a:bodyPr/>
        <a:lstStyle/>
        <a:p>
          <a:endParaRPr lang="ru-RU"/>
        </a:p>
      </dgm:t>
    </dgm:pt>
    <dgm:pt modelId="{7A64F986-1EC5-47F4-A03C-A3EC6D4B27D0}" type="pres">
      <dgm:prSet presAssocID="{6D0EEDE8-0567-4014-85D0-FF95F7B620C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5A7F2-34BD-409A-B6DA-710D6DDE8F60}" type="pres">
      <dgm:prSet presAssocID="{6D0EEDE8-0567-4014-85D0-FF95F7B620CF}" presName="spNode" presStyleCnt="0"/>
      <dgm:spPr/>
    </dgm:pt>
    <dgm:pt modelId="{F13B7D42-87DC-4251-85BD-A33C19555757}" type="pres">
      <dgm:prSet presAssocID="{AF54BA6D-F653-400E-8C8E-4D81948F1982}" presName="sibTrans" presStyleLbl="sibTrans1D1" presStyleIdx="2" presStyleCnt="6"/>
      <dgm:spPr/>
      <dgm:t>
        <a:bodyPr/>
        <a:lstStyle/>
        <a:p>
          <a:endParaRPr lang="ru-RU"/>
        </a:p>
      </dgm:t>
    </dgm:pt>
    <dgm:pt modelId="{EAAB99F8-16DE-4662-8891-84985A3DF770}" type="pres">
      <dgm:prSet presAssocID="{274F77F3-C8EE-4DAD-B797-24F7961A379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C750F-4962-4480-9BB1-B2896251620D}" type="pres">
      <dgm:prSet presAssocID="{274F77F3-C8EE-4DAD-B797-24F7961A379A}" presName="spNode" presStyleCnt="0"/>
      <dgm:spPr/>
    </dgm:pt>
    <dgm:pt modelId="{10779EC8-4253-412C-9D32-8C0D2F531B59}" type="pres">
      <dgm:prSet presAssocID="{81262460-9D04-4A89-80FB-7658F2F8A783}" presName="sibTrans" presStyleLbl="sibTrans1D1" presStyleIdx="3" presStyleCnt="6"/>
      <dgm:spPr/>
      <dgm:t>
        <a:bodyPr/>
        <a:lstStyle/>
        <a:p>
          <a:endParaRPr lang="ru-RU"/>
        </a:p>
      </dgm:t>
    </dgm:pt>
    <dgm:pt modelId="{7871709E-5A58-4523-88C0-0F8FD21ACBE5}" type="pres">
      <dgm:prSet presAssocID="{73EEB209-849A-47DC-8348-1665C5AC7AE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E2F82-5977-4497-9652-D9B6896397CB}" type="pres">
      <dgm:prSet presAssocID="{73EEB209-849A-47DC-8348-1665C5AC7AE2}" presName="spNode" presStyleCnt="0"/>
      <dgm:spPr/>
    </dgm:pt>
    <dgm:pt modelId="{ED38321A-9236-4477-973D-95412F877F4F}" type="pres">
      <dgm:prSet presAssocID="{B2E47355-C884-4931-AD11-9FF63B3E79AE}" presName="sibTrans" presStyleLbl="sibTrans1D1" presStyleIdx="4" presStyleCnt="6"/>
      <dgm:spPr/>
      <dgm:t>
        <a:bodyPr/>
        <a:lstStyle/>
        <a:p>
          <a:endParaRPr lang="ru-RU"/>
        </a:p>
      </dgm:t>
    </dgm:pt>
    <dgm:pt modelId="{C52E6A78-6E59-49F9-91E8-3AD5CA948032}" type="pres">
      <dgm:prSet presAssocID="{FB703C28-34E3-4D90-9F3B-14117692541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B1FB3-8422-49E4-975C-957787B5FB2D}" type="pres">
      <dgm:prSet presAssocID="{FB703C28-34E3-4D90-9F3B-14117692541C}" presName="spNode" presStyleCnt="0"/>
      <dgm:spPr/>
    </dgm:pt>
    <dgm:pt modelId="{24A2146D-014B-42E6-A52E-E4219F168D60}" type="pres">
      <dgm:prSet presAssocID="{241DA427-7C58-48EE-B3DC-52185E8F6AFA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9C77CA6C-5960-466F-85C4-2A85B7037630}" type="presOf" srcId="{FB703C28-34E3-4D90-9F3B-14117692541C}" destId="{C52E6A78-6E59-49F9-91E8-3AD5CA948032}" srcOrd="0" destOrd="0" presId="urn:microsoft.com/office/officeart/2005/8/layout/cycle6"/>
    <dgm:cxn modelId="{04D978F3-33C6-4317-AE31-4EDC696BE03A}" type="presOf" srcId="{AF54BA6D-F653-400E-8C8E-4D81948F1982}" destId="{F13B7D42-87DC-4251-85BD-A33C19555757}" srcOrd="0" destOrd="0" presId="urn:microsoft.com/office/officeart/2005/8/layout/cycle6"/>
    <dgm:cxn modelId="{6F62ACF0-0000-4081-AC27-3BAD24BD59CE}" srcId="{ACA7CE54-7B28-4B94-9652-7EAB93958FAC}" destId="{FB703C28-34E3-4D90-9F3B-14117692541C}" srcOrd="5" destOrd="0" parTransId="{412F381F-5F30-4ED4-84A9-629F467DF6D6}" sibTransId="{241DA427-7C58-48EE-B3DC-52185E8F6AFA}"/>
    <dgm:cxn modelId="{613C7D3D-F8CB-4EDF-A942-60148DC3D287}" srcId="{ACA7CE54-7B28-4B94-9652-7EAB93958FAC}" destId="{47A06EA5-74BB-48A0-A068-55A845BC3B6F}" srcOrd="1" destOrd="0" parTransId="{34F03036-DF74-44AA-B066-8BD9E8A2DFE2}" sibTransId="{E09B5EF1-A98B-41DA-AA96-F41808F898BA}"/>
    <dgm:cxn modelId="{4BC2B610-B713-420D-9EA2-1956E14BEFE7}" srcId="{ACA7CE54-7B28-4B94-9652-7EAB93958FAC}" destId="{73EEB209-849A-47DC-8348-1665C5AC7AE2}" srcOrd="4" destOrd="0" parTransId="{19D1D1B3-15C1-4CB1-8708-F88114811519}" sibTransId="{B2E47355-C884-4931-AD11-9FF63B3E79AE}"/>
    <dgm:cxn modelId="{A009C0A4-BA70-4011-AFE4-7B79E1D1DAC2}" type="presOf" srcId="{241DA427-7C58-48EE-B3DC-52185E8F6AFA}" destId="{24A2146D-014B-42E6-A52E-E4219F168D60}" srcOrd="0" destOrd="0" presId="urn:microsoft.com/office/officeart/2005/8/layout/cycle6"/>
    <dgm:cxn modelId="{28D533E9-75DC-4916-BFF9-DCA052092F4F}" type="presOf" srcId="{274F77F3-C8EE-4DAD-B797-24F7961A379A}" destId="{EAAB99F8-16DE-4662-8891-84985A3DF770}" srcOrd="0" destOrd="0" presId="urn:microsoft.com/office/officeart/2005/8/layout/cycle6"/>
    <dgm:cxn modelId="{5B0FBCD9-EE85-4C51-B05A-206931C9115A}" srcId="{ACA7CE54-7B28-4B94-9652-7EAB93958FAC}" destId="{CE5926BA-3B05-4AF8-ADD4-DC9C4AFC54AD}" srcOrd="0" destOrd="0" parTransId="{0D84EB79-D1F5-4F04-AAB0-49029439C9AC}" sibTransId="{43202583-C8A6-49B8-8770-302D9B866EE9}"/>
    <dgm:cxn modelId="{1DFCE9B9-816B-4D5F-9D64-C30159688BAF}" type="presOf" srcId="{B2E47355-C884-4931-AD11-9FF63B3E79AE}" destId="{ED38321A-9236-4477-973D-95412F877F4F}" srcOrd="0" destOrd="0" presId="urn:microsoft.com/office/officeart/2005/8/layout/cycle6"/>
    <dgm:cxn modelId="{9C365DF7-C6C9-4514-8B3A-5D9B1AECC833}" type="presOf" srcId="{CE5926BA-3B05-4AF8-ADD4-DC9C4AFC54AD}" destId="{CBD4B7B7-1C61-49B7-A0E0-8CDEAE7B5CD8}" srcOrd="0" destOrd="0" presId="urn:microsoft.com/office/officeart/2005/8/layout/cycle6"/>
    <dgm:cxn modelId="{5BF43B5F-060C-4276-A56C-6D0F3FE231EA}" type="presOf" srcId="{E09B5EF1-A98B-41DA-AA96-F41808F898BA}" destId="{D88D707D-738B-4EBE-BD1C-FB5C1FB039D2}" srcOrd="0" destOrd="0" presId="urn:microsoft.com/office/officeart/2005/8/layout/cycle6"/>
    <dgm:cxn modelId="{A2B80ACD-E0A4-4F43-9256-E66161CEB489}" type="presOf" srcId="{81262460-9D04-4A89-80FB-7658F2F8A783}" destId="{10779EC8-4253-412C-9D32-8C0D2F531B59}" srcOrd="0" destOrd="0" presId="urn:microsoft.com/office/officeart/2005/8/layout/cycle6"/>
    <dgm:cxn modelId="{FE94C74D-3E0E-4FFC-B429-DDF52BD0BAAA}" type="presOf" srcId="{47A06EA5-74BB-48A0-A068-55A845BC3B6F}" destId="{6BC8BC2E-6E37-479C-90C5-E48CAFDDA2A2}" srcOrd="0" destOrd="0" presId="urn:microsoft.com/office/officeart/2005/8/layout/cycle6"/>
    <dgm:cxn modelId="{B5D2BB5C-498C-49A7-9879-BFB433C1EB82}" type="presOf" srcId="{ACA7CE54-7B28-4B94-9652-7EAB93958FAC}" destId="{F3182138-B66B-495A-AD4A-1723F5B52EE5}" srcOrd="0" destOrd="0" presId="urn:microsoft.com/office/officeart/2005/8/layout/cycle6"/>
    <dgm:cxn modelId="{13AA5B8D-B252-4BC9-A3C0-A77109719147}" type="presOf" srcId="{43202583-C8A6-49B8-8770-302D9B866EE9}" destId="{475607C2-4973-4D54-9F18-42D9F0F8EEF5}" srcOrd="0" destOrd="0" presId="urn:microsoft.com/office/officeart/2005/8/layout/cycle6"/>
    <dgm:cxn modelId="{E10509BE-A4F0-4904-843B-9E05986881B1}" type="presOf" srcId="{6D0EEDE8-0567-4014-85D0-FF95F7B620CF}" destId="{7A64F986-1EC5-47F4-A03C-A3EC6D4B27D0}" srcOrd="0" destOrd="0" presId="urn:microsoft.com/office/officeart/2005/8/layout/cycle6"/>
    <dgm:cxn modelId="{A489CA67-CF58-4FAC-A203-DD5DDBA9ECD3}" srcId="{ACA7CE54-7B28-4B94-9652-7EAB93958FAC}" destId="{274F77F3-C8EE-4DAD-B797-24F7961A379A}" srcOrd="3" destOrd="0" parTransId="{0B96B654-C34B-43CE-9435-0DA2A9A9768E}" sibTransId="{81262460-9D04-4A89-80FB-7658F2F8A783}"/>
    <dgm:cxn modelId="{D2601D4A-A939-4F64-BE26-5D4F34E96DFF}" type="presOf" srcId="{73EEB209-849A-47DC-8348-1665C5AC7AE2}" destId="{7871709E-5A58-4523-88C0-0F8FD21ACBE5}" srcOrd="0" destOrd="0" presId="urn:microsoft.com/office/officeart/2005/8/layout/cycle6"/>
    <dgm:cxn modelId="{D7557A7B-DBC2-411A-8515-0B130B684E17}" srcId="{ACA7CE54-7B28-4B94-9652-7EAB93958FAC}" destId="{6D0EEDE8-0567-4014-85D0-FF95F7B620CF}" srcOrd="2" destOrd="0" parTransId="{3BC2CF56-F762-47B1-BBDB-23AD8AFD78C9}" sibTransId="{AF54BA6D-F653-400E-8C8E-4D81948F1982}"/>
    <dgm:cxn modelId="{AB0419AE-8880-4219-8D15-35D21D20B5A3}" type="presParOf" srcId="{F3182138-B66B-495A-AD4A-1723F5B52EE5}" destId="{CBD4B7B7-1C61-49B7-A0E0-8CDEAE7B5CD8}" srcOrd="0" destOrd="0" presId="urn:microsoft.com/office/officeart/2005/8/layout/cycle6"/>
    <dgm:cxn modelId="{0CD00A6D-E959-4C88-BEDC-B3D9B55ACC93}" type="presParOf" srcId="{F3182138-B66B-495A-AD4A-1723F5B52EE5}" destId="{DD3E5222-F109-45B1-88F2-7AAFBF587C18}" srcOrd="1" destOrd="0" presId="urn:microsoft.com/office/officeart/2005/8/layout/cycle6"/>
    <dgm:cxn modelId="{7AF358DA-4E8A-44A0-BD8A-140FFCAA77A9}" type="presParOf" srcId="{F3182138-B66B-495A-AD4A-1723F5B52EE5}" destId="{475607C2-4973-4D54-9F18-42D9F0F8EEF5}" srcOrd="2" destOrd="0" presId="urn:microsoft.com/office/officeart/2005/8/layout/cycle6"/>
    <dgm:cxn modelId="{55F3E21E-87F5-4C1F-90EB-C9EDFA9033AF}" type="presParOf" srcId="{F3182138-B66B-495A-AD4A-1723F5B52EE5}" destId="{6BC8BC2E-6E37-479C-90C5-E48CAFDDA2A2}" srcOrd="3" destOrd="0" presId="urn:microsoft.com/office/officeart/2005/8/layout/cycle6"/>
    <dgm:cxn modelId="{D22ED9E4-DE38-418C-B409-77F8B40BA938}" type="presParOf" srcId="{F3182138-B66B-495A-AD4A-1723F5B52EE5}" destId="{92D01768-6C1B-4D72-9F77-725DEAFEBA3C}" srcOrd="4" destOrd="0" presId="urn:microsoft.com/office/officeart/2005/8/layout/cycle6"/>
    <dgm:cxn modelId="{FD9861D4-DA5C-4ADB-8901-520A763D87F0}" type="presParOf" srcId="{F3182138-B66B-495A-AD4A-1723F5B52EE5}" destId="{D88D707D-738B-4EBE-BD1C-FB5C1FB039D2}" srcOrd="5" destOrd="0" presId="urn:microsoft.com/office/officeart/2005/8/layout/cycle6"/>
    <dgm:cxn modelId="{FE4B34A4-2FF9-4452-B8D7-B3FEC2605BF0}" type="presParOf" srcId="{F3182138-B66B-495A-AD4A-1723F5B52EE5}" destId="{7A64F986-1EC5-47F4-A03C-A3EC6D4B27D0}" srcOrd="6" destOrd="0" presId="urn:microsoft.com/office/officeart/2005/8/layout/cycle6"/>
    <dgm:cxn modelId="{3877CD13-F635-4B77-9870-214782B57E41}" type="presParOf" srcId="{F3182138-B66B-495A-AD4A-1723F5B52EE5}" destId="{46A5A7F2-34BD-409A-B6DA-710D6DDE8F60}" srcOrd="7" destOrd="0" presId="urn:microsoft.com/office/officeart/2005/8/layout/cycle6"/>
    <dgm:cxn modelId="{14F4B85A-BA6F-416A-9F28-D5C73A0F50AE}" type="presParOf" srcId="{F3182138-B66B-495A-AD4A-1723F5B52EE5}" destId="{F13B7D42-87DC-4251-85BD-A33C19555757}" srcOrd="8" destOrd="0" presId="urn:microsoft.com/office/officeart/2005/8/layout/cycle6"/>
    <dgm:cxn modelId="{FE5561F7-4776-4143-A7B8-C01BF6D43428}" type="presParOf" srcId="{F3182138-B66B-495A-AD4A-1723F5B52EE5}" destId="{EAAB99F8-16DE-4662-8891-84985A3DF770}" srcOrd="9" destOrd="0" presId="urn:microsoft.com/office/officeart/2005/8/layout/cycle6"/>
    <dgm:cxn modelId="{8488411A-D5D6-4947-84AF-F07EC0195CFC}" type="presParOf" srcId="{F3182138-B66B-495A-AD4A-1723F5B52EE5}" destId="{CD0C750F-4962-4480-9BB1-B2896251620D}" srcOrd="10" destOrd="0" presId="urn:microsoft.com/office/officeart/2005/8/layout/cycle6"/>
    <dgm:cxn modelId="{54E14926-F96C-4AC5-9BEF-B474CC579514}" type="presParOf" srcId="{F3182138-B66B-495A-AD4A-1723F5B52EE5}" destId="{10779EC8-4253-412C-9D32-8C0D2F531B59}" srcOrd="11" destOrd="0" presId="urn:microsoft.com/office/officeart/2005/8/layout/cycle6"/>
    <dgm:cxn modelId="{E1823C25-5A6C-431B-85F8-9D9C25D09F39}" type="presParOf" srcId="{F3182138-B66B-495A-AD4A-1723F5B52EE5}" destId="{7871709E-5A58-4523-88C0-0F8FD21ACBE5}" srcOrd="12" destOrd="0" presId="urn:microsoft.com/office/officeart/2005/8/layout/cycle6"/>
    <dgm:cxn modelId="{F153CDA9-8DDB-49D6-B2C3-811587761396}" type="presParOf" srcId="{F3182138-B66B-495A-AD4A-1723F5B52EE5}" destId="{6F8E2F82-5977-4497-9652-D9B6896397CB}" srcOrd="13" destOrd="0" presId="urn:microsoft.com/office/officeart/2005/8/layout/cycle6"/>
    <dgm:cxn modelId="{006CFC85-84ED-45BA-BC72-40A9F7D28534}" type="presParOf" srcId="{F3182138-B66B-495A-AD4A-1723F5B52EE5}" destId="{ED38321A-9236-4477-973D-95412F877F4F}" srcOrd="14" destOrd="0" presId="urn:microsoft.com/office/officeart/2005/8/layout/cycle6"/>
    <dgm:cxn modelId="{5C3F5143-B298-46A3-A452-CF26F144C42F}" type="presParOf" srcId="{F3182138-B66B-495A-AD4A-1723F5B52EE5}" destId="{C52E6A78-6E59-49F9-91E8-3AD5CA948032}" srcOrd="15" destOrd="0" presId="urn:microsoft.com/office/officeart/2005/8/layout/cycle6"/>
    <dgm:cxn modelId="{647EB787-CD05-42D8-9BBF-410500D8DC94}" type="presParOf" srcId="{F3182138-B66B-495A-AD4A-1723F5B52EE5}" destId="{3CCB1FB3-8422-49E4-975C-957787B5FB2D}" srcOrd="16" destOrd="0" presId="urn:microsoft.com/office/officeart/2005/8/layout/cycle6"/>
    <dgm:cxn modelId="{65F29472-0891-436C-ACCB-51704622A3A0}" type="presParOf" srcId="{F3182138-B66B-495A-AD4A-1723F5B52EE5}" destId="{24A2146D-014B-42E6-A52E-E4219F168D6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D4B7B7-1C61-49B7-A0E0-8CDEAE7B5CD8}">
      <dsp:nvSpPr>
        <dsp:cNvPr id="0" name=""/>
        <dsp:cNvSpPr/>
      </dsp:nvSpPr>
      <dsp:spPr>
        <a:xfrm>
          <a:off x="2651973" y="1897"/>
          <a:ext cx="1327605" cy="862943"/>
        </a:xfrm>
        <a:prstGeom prst="roundRect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Дзержинский район</a:t>
          </a:r>
          <a:endParaRPr lang="ru-RU" sz="1500" kern="1200" dirty="0"/>
        </a:p>
      </dsp:txBody>
      <dsp:txXfrm>
        <a:off x="2651973" y="1897"/>
        <a:ext cx="1327605" cy="862943"/>
      </dsp:txXfrm>
    </dsp:sp>
    <dsp:sp modelId="{475607C2-4973-4D54-9F18-42D9F0F8EEF5}">
      <dsp:nvSpPr>
        <dsp:cNvPr id="0" name=""/>
        <dsp:cNvSpPr/>
      </dsp:nvSpPr>
      <dsp:spPr>
        <a:xfrm>
          <a:off x="1280537" y="433369"/>
          <a:ext cx="4070476" cy="4070476"/>
        </a:xfrm>
        <a:custGeom>
          <a:avLst/>
          <a:gdLst/>
          <a:ahLst/>
          <a:cxnLst/>
          <a:rect l="0" t="0" r="0" b="0"/>
          <a:pathLst>
            <a:path>
              <a:moveTo>
                <a:pt x="2707548" y="114250"/>
              </a:moveTo>
              <a:arcTo wR="2035238" hR="2035238" stAng="17357346" swAng="150356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8BC2E-6E37-479C-90C5-E48CAFDDA2A2}">
      <dsp:nvSpPr>
        <dsp:cNvPr id="0" name=""/>
        <dsp:cNvSpPr/>
      </dsp:nvSpPr>
      <dsp:spPr>
        <a:xfrm>
          <a:off x="4414541" y="1019516"/>
          <a:ext cx="1327605" cy="8629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Кировский район</a:t>
          </a:r>
          <a:endParaRPr lang="ru-RU" sz="1500" kern="1200" dirty="0"/>
        </a:p>
      </dsp:txBody>
      <dsp:txXfrm>
        <a:off x="4414541" y="1019516"/>
        <a:ext cx="1327605" cy="862943"/>
      </dsp:txXfrm>
    </dsp:sp>
    <dsp:sp modelId="{D88D707D-738B-4EBE-BD1C-FB5C1FB039D2}">
      <dsp:nvSpPr>
        <dsp:cNvPr id="0" name=""/>
        <dsp:cNvSpPr/>
      </dsp:nvSpPr>
      <dsp:spPr>
        <a:xfrm>
          <a:off x="1280537" y="433369"/>
          <a:ext cx="4070476" cy="4070476"/>
        </a:xfrm>
        <a:custGeom>
          <a:avLst/>
          <a:gdLst/>
          <a:ahLst/>
          <a:cxnLst/>
          <a:rect l="0" t="0" r="0" b="0"/>
          <a:pathLst>
            <a:path>
              <a:moveTo>
                <a:pt x="3987588" y="1460326"/>
              </a:moveTo>
              <a:arcTo wR="2035238" hR="2035238" stAng="20615508" swAng="196898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4F986-1EC5-47F4-A03C-A3EC6D4B27D0}">
      <dsp:nvSpPr>
        <dsp:cNvPr id="0" name=""/>
        <dsp:cNvSpPr/>
      </dsp:nvSpPr>
      <dsp:spPr>
        <a:xfrm>
          <a:off x="4414541" y="3054754"/>
          <a:ext cx="1327605" cy="8629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Ленинский район</a:t>
          </a:r>
          <a:endParaRPr lang="ru-RU" sz="1500" kern="1200" dirty="0"/>
        </a:p>
      </dsp:txBody>
      <dsp:txXfrm>
        <a:off x="4414541" y="3054754"/>
        <a:ext cx="1327605" cy="862943"/>
      </dsp:txXfrm>
    </dsp:sp>
    <dsp:sp modelId="{F13B7D42-87DC-4251-85BD-A33C19555757}">
      <dsp:nvSpPr>
        <dsp:cNvPr id="0" name=""/>
        <dsp:cNvSpPr/>
      </dsp:nvSpPr>
      <dsp:spPr>
        <a:xfrm>
          <a:off x="1280537" y="433369"/>
          <a:ext cx="4070476" cy="4070476"/>
        </a:xfrm>
        <a:custGeom>
          <a:avLst/>
          <a:gdLst/>
          <a:ahLst/>
          <a:cxnLst/>
          <a:rect l="0" t="0" r="0" b="0"/>
          <a:pathLst>
            <a:path>
              <a:moveTo>
                <a:pt x="3457912" y="3490639"/>
              </a:moveTo>
              <a:arcTo wR="2035238" hR="2035238" stAng="2739089" swAng="150356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B99F8-16DE-4662-8891-84985A3DF770}">
      <dsp:nvSpPr>
        <dsp:cNvPr id="0" name=""/>
        <dsp:cNvSpPr/>
      </dsp:nvSpPr>
      <dsp:spPr>
        <a:xfrm>
          <a:off x="2651973" y="4072373"/>
          <a:ext cx="1327605" cy="8629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Заволжский район</a:t>
          </a:r>
          <a:endParaRPr lang="ru-RU" sz="1500" kern="1200" dirty="0"/>
        </a:p>
      </dsp:txBody>
      <dsp:txXfrm>
        <a:off x="2651973" y="4072373"/>
        <a:ext cx="1327605" cy="862943"/>
      </dsp:txXfrm>
    </dsp:sp>
    <dsp:sp modelId="{10779EC8-4253-412C-9D32-8C0D2F531B59}">
      <dsp:nvSpPr>
        <dsp:cNvPr id="0" name=""/>
        <dsp:cNvSpPr/>
      </dsp:nvSpPr>
      <dsp:spPr>
        <a:xfrm>
          <a:off x="1280537" y="433369"/>
          <a:ext cx="4070476" cy="4070476"/>
        </a:xfrm>
        <a:custGeom>
          <a:avLst/>
          <a:gdLst/>
          <a:ahLst/>
          <a:cxnLst/>
          <a:rect l="0" t="0" r="0" b="0"/>
          <a:pathLst>
            <a:path>
              <a:moveTo>
                <a:pt x="1362928" y="3956225"/>
              </a:moveTo>
              <a:arcTo wR="2035238" hR="2035238" stAng="6557346" swAng="150356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1709E-5A58-4523-88C0-0F8FD21ACBE5}">
      <dsp:nvSpPr>
        <dsp:cNvPr id="0" name=""/>
        <dsp:cNvSpPr/>
      </dsp:nvSpPr>
      <dsp:spPr>
        <a:xfrm>
          <a:off x="889405" y="3054754"/>
          <a:ext cx="1327605" cy="86294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Фрунзенский</a:t>
          </a:r>
          <a:r>
            <a:rPr lang="ru-RU" sz="1500" kern="1200" dirty="0" smtClean="0"/>
            <a:t> район</a:t>
          </a:r>
          <a:endParaRPr lang="ru-RU" sz="1500" kern="1200" dirty="0"/>
        </a:p>
      </dsp:txBody>
      <dsp:txXfrm>
        <a:off x="889405" y="3054754"/>
        <a:ext cx="1327605" cy="862943"/>
      </dsp:txXfrm>
    </dsp:sp>
    <dsp:sp modelId="{ED38321A-9236-4477-973D-95412F877F4F}">
      <dsp:nvSpPr>
        <dsp:cNvPr id="0" name=""/>
        <dsp:cNvSpPr/>
      </dsp:nvSpPr>
      <dsp:spPr>
        <a:xfrm>
          <a:off x="1280537" y="433369"/>
          <a:ext cx="4070476" cy="4070476"/>
        </a:xfrm>
        <a:custGeom>
          <a:avLst/>
          <a:gdLst/>
          <a:ahLst/>
          <a:cxnLst/>
          <a:rect l="0" t="0" r="0" b="0"/>
          <a:pathLst>
            <a:path>
              <a:moveTo>
                <a:pt x="82887" y="2610149"/>
              </a:moveTo>
              <a:arcTo wR="2035238" hR="2035238" stAng="9815508" swAng="196898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E6A78-6E59-49F9-91E8-3AD5CA948032}">
      <dsp:nvSpPr>
        <dsp:cNvPr id="0" name=""/>
        <dsp:cNvSpPr/>
      </dsp:nvSpPr>
      <dsp:spPr>
        <a:xfrm>
          <a:off x="889405" y="1019516"/>
          <a:ext cx="1327605" cy="8629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Красно-</a:t>
          </a:r>
          <a:r>
            <a:rPr lang="ru-RU" sz="1500" kern="1200" dirty="0" err="1" smtClean="0"/>
            <a:t>перекопский</a:t>
          </a:r>
          <a:r>
            <a:rPr lang="ru-RU" sz="1500" kern="1200" dirty="0" smtClean="0"/>
            <a:t> район</a:t>
          </a:r>
          <a:endParaRPr lang="ru-RU" sz="1500" kern="1200" dirty="0"/>
        </a:p>
      </dsp:txBody>
      <dsp:txXfrm>
        <a:off x="889405" y="1019516"/>
        <a:ext cx="1327605" cy="862943"/>
      </dsp:txXfrm>
    </dsp:sp>
    <dsp:sp modelId="{24A2146D-014B-42E6-A52E-E4219F168D60}">
      <dsp:nvSpPr>
        <dsp:cNvPr id="0" name=""/>
        <dsp:cNvSpPr/>
      </dsp:nvSpPr>
      <dsp:spPr>
        <a:xfrm>
          <a:off x="1280537" y="433369"/>
          <a:ext cx="4070476" cy="4070476"/>
        </a:xfrm>
        <a:custGeom>
          <a:avLst/>
          <a:gdLst/>
          <a:ahLst/>
          <a:cxnLst/>
          <a:rect l="0" t="0" r="0" b="0"/>
          <a:pathLst>
            <a:path>
              <a:moveTo>
                <a:pt x="612563" y="579837"/>
              </a:moveTo>
              <a:arcTo wR="2035238" hR="2035238" stAng="13539089" swAng="150356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6550B-6255-4C0C-93F3-03646AAB2AD4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1F04E-D61E-4361-8F2F-D32FA823F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56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802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Одной из приоритетных задач сферы образования Ростовской области в текущем году является создание регионального сегмента Единой федеральной межведомственной системы учета контингента обучающихся. </a:t>
            </a:r>
          </a:p>
          <a:p>
            <a:r>
              <a:rPr lang="ru-RU" dirty="0"/>
              <a:t>Отсутствие оперативной и объективной информации о фактическом состоянии системы образования негативно сказывается на решении задач управления сетью образовательных организаций.</a:t>
            </a:r>
          </a:p>
          <a:p>
            <a:r>
              <a:rPr lang="ru-RU" dirty="0"/>
              <a:t>Разрозненна или отсутствует информация об «образовательных траекториях» детей – где, когда и насколько успешно они учились. Не в полной мере отслеживается влияние образовательного процесса на состояние здоровья, будущую социализацию и профессиональную успешность детей. Остро стоит вопрос единой идентификации обучающихся в различных ведомственных информационных системах, что негативно влияет на формирование образовательной статистики и как следствие недостаточно эффективное территориальное планирование строительства образовательных организаций.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F04E-D61E-4361-8F2F-D32FA823F69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427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629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Одной из приоритетных задач сферы образования Ростовской области в текущем году является создание регионального сегмента Единой федеральной межведомственной системы учета контингента обучающихся. </a:t>
            </a:r>
          </a:p>
          <a:p>
            <a:r>
              <a:rPr lang="ru-RU" dirty="0"/>
              <a:t>Отсутствие оперативной и объективной информации о фактическом состоянии системы образования негативно сказывается на решении задач управления сетью образовательных организаций.</a:t>
            </a:r>
          </a:p>
          <a:p>
            <a:r>
              <a:rPr lang="ru-RU" dirty="0"/>
              <a:t>Разрозненна или отсутствует информация об «образовательных траекториях» детей – где, когда и насколько успешно они учились. Не в полной мере отслеживается влияние образовательного процесса на состояние здоровья, будущую социализацию и профессиональную успешность детей. Остро стоит вопрос единой идентификации обучающихся в различных ведомственных информационных системах, что негативно влияет на формирование образовательной статистики и как следствие недостаточно эффективное территориальное планирование строительства образовательных организаций.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F04E-D61E-4361-8F2F-D32FA823F69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024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2015г. в трех муниципальных районах области реализован пилотный проект по внедрению АИС учета контингента. С учетом результатов пилотного проекта разработан проект ТЗ, который был рассмотрен и согласован межведомственной рабочей группой.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координатором реализации проекта «Контингент» на территории региона определено ГАУ РО РИАЦРО (учреждение подведомственное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РО). ГАУ РО РИАЦРО в рамках своих полномочий провело закупочные процедуры в соответствии с утвержденным ТЗ.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тем, что АИС ЭДС функционировала на территории РО с 2013г, была проведена модернизация данной системы с целью интеграции ее в АИС «Контингент». В рамках исполнения ТЗ были созданы программные продукты - ЭК, ЭШ, ЭДО и интегрированы в единую региональную систему.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этапом был организован сбор данных с 6 образовательных организаций разного типа для проведения тестового взаимодействия регионального сегмента с федеральным. Одновременно был организован сбор данных о контингенте со всех образовательных организаций региона –1562 организации (исключение на данном этапе составили ВУЗы, коррекционные школы).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о контингенте обучающихся с образовательных организаций производился с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закодированных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флэш-носителей. Специалисты, предоставляющие информацию, подписывали документ о неразглашении и не передачи информации. Информация аккумулировалась на защищенных компьютерах.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Минобразованием РО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проводилась разъяснительная работа с специалистами муниципальных управлений образования и руководителями образовательными организациями.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по контингенту ДО, загружены в АИС «Контингент» в автоматическом режиме.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26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2015г. в трех муниципальных районах области реализован пилотный проект по внедрению АИС учета контингента. С учетом результатов пилотного проекта разработан проект ТЗ, который был рассмотрен и согласован межведомственной рабочей группой.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координатором реализации проекта «Контингент» на территории региона определено ГАУ РО РИАЦРО (учреждение подведомственное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РО). ГАУ РО РИАЦРО в рамках своих полномочий провело закупочные процедуры в соответствии с утвержденным ТЗ.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тем, что АИС ЭДС функционировала на территории РО с 2013г, была проведена модернизация данной системы с целью интеграции ее в АИС «Контингент». В рамках исполнения ТЗ были созданы программные продукты - ЭК, ЭШ, ЭДО и интегрированы в единую региональную систему.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этапом был организован сбор данных с 6 образовательных организаций разного типа для проведения тестового взаимодействия регионального сегмента с федеральным. Одновременно был организован сбор данных о контингенте со всех образовательных организаций региона –1562 организации (исключение на данном этапе составили ВУЗы, коррекционные школы).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о контингенте обучающихся с образовательных организаций производился с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закодированных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флэш-носителей. Специалисты, предоставляющие информацию, подписывали документ о неразглашении и не передачи информации. Информация аккумулировалась на защищенных компьютерах.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Минобразованием РО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проводилась разъяснительная работа с специалистами муниципальных управлений образования и руководителями образовательными организациями.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по контингенту ДО, загружены в АИС «Контингент» в автоматическом режиме.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572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2015г. в трех муниципальных районах области реализован пилотный проект по внедрению АИС учета контингента. С учетом результатов пилотного проекта разработан проект ТЗ, который был рассмотрен и согласован межведомственной рабочей группой.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координатором реализации проекта «Контингент» на территории региона определено ГАУ РО РИАЦРО (учреждение подведомственное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РО). ГАУ РО РИАЦРО в рамках своих полномочий провело закупочные процедуры в соответствии с утвержденным ТЗ.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тем, что АИС ЭДС функционировала на территории РО с 2013г, была проведена модернизация данной системы с целью интеграции ее в АИС «Контингент». В рамках исполнения ТЗ были созданы программные продукты - ЭК, ЭШ, ЭДО и интегрированы в единую региональную систему.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этапом был организован сбор данных с 6 образовательных организаций разного типа для проведения тестового взаимодействия регионального сегмента с федеральным. Одновременно был организован сбор данных о контингенте со всех образовательных организаций региона –1562 организации (исключение на данном этапе составили ВУЗы, коррекционные школы).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о контингенте обучающихся с образовательных организаций производился с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закодированных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флэш-носителей. Специалисты, предоставляющие информацию, подписывали документ о неразглашении и не передачи информации. Информация аккумулировалась на защищенных компьютерах.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Минобразованием РО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проводилась разъяснительная работа с специалистами муниципальных управлений образования и руководителями образовательными организациями.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по контингенту ДО, загружены в АИС «Контингент» в автоматическом режиме.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319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2015г. в трех муниципальных районах области реализован пилотный проект по внедрению АИС учета контингента. С учетом результатов пилотного проекта разработан проект ТЗ, который был рассмотрен и согласован межведомственной рабочей группой.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координатором реализации проекта «Контингент» на территории региона определено ГАУ РО РИАЦРО (учреждение подведомственное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РО). ГАУ РО РИАЦРО в рамках своих полномочий провело закупочные процедуры в соответствии с утвержденным ТЗ.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тем, что АИС ЭДС функционировала на территории РО с 2013г, была проведена модернизация данной системы с целью интеграции ее в АИС «Контингент». В рамках исполнения ТЗ были созданы программные продукты - ЭК, ЭШ, ЭДО и интегрированы в единую региональную систему.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этапом был организован сбор данных с 6 образовательных организаций разного типа для проведения тестового взаимодействия регионального сегмента с федеральным. Одновременно был организован сбор данных о контингенте со всех образовательных организаций региона –1562 организации (исключение на данном этапе составили ВУЗы, коррекционные школы).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о контингенте обучающихся с образовательных организаций производился с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закодированных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флэш-носителей. Специалисты, предоставляющие информацию, подписывали документ о неразглашении и не передачи информации. Информация аккумулировалась на защищенных компьютерах.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Минобразованием РО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проводилась разъяснительная работа с специалистами муниципальных управлений образования и руководителями образовательными организациями.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по контингенту ДО, загружены в АИС «Контингент» в автоматическом режиме.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522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2015г. в трех муниципальных районах области реализован пилотный проект по внедрению АИС учета контингента. С учетом результатов пилотного проекта разработан проект ТЗ, который был рассмотрен и согласован межведомственной рабочей группой.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координатором реализации проекта «Контингент» на территории региона определено ГАУ РО РИАЦРО (учреждение подведомственное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РО). ГАУ РО РИАЦРО в рамках своих полномочий провело закупочные процедуры в соответствии с утвержденным ТЗ.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тем, что АИС ЭДС функционировала на территории РО с 2013г, была проведена модернизация данной системы с целью интеграции ее в АИС «Контингент». В рамках исполнения ТЗ были созданы программные продукты - ЭК, ЭШ, ЭДО и интегрированы в единую региональную систему.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этапом был организован сбор данных с 6 образовательных организаций разного типа для проведения тестового взаимодействия регионального сегмента с федеральным. Одновременно был организован сбор данных о контингенте со всех образовательных организаций региона –1562 организации (исключение на данном этапе составили ВУЗы, коррекционные школы).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о контингенте обучающихся с образовательных организаций производился с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закодированных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флэш-носителей. Специалисты, предоставляющие информацию, подписывали документ о неразглашении и не передачи информации. Информация аккумулировалась на защищенных компьютерах.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Минобразованием РО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проводилась разъяснительная работа с специалистами муниципальных управлений образования и руководителями образовательными организациями.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по контингенту ДО, загружены в АИС «Контингент» в автоматическом режиме.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470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2015г. в трех муниципальных районах области реализован пилотный проект по внедрению АИС учета контингента. С учетом результатов пилотного проекта разработан проект ТЗ, который был рассмотрен и согласован межведомственной рабочей группой.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координатором реализации проекта «Контингент» на территории региона определено ГАУ РО РИАЦРО (учреждение подведомственное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РО). ГАУ РО РИАЦРО в рамках своих полномочий провело закупочные процедуры в соответствии с утвержденным ТЗ.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тем, что АИС ЭДС функционировала на территории РО с 2013г, была проведена модернизация данной системы с целью интеграции ее в АИС «Контингент». В рамках исполнения ТЗ были созданы программные продукты - ЭК, ЭШ, ЭДО и интегрированы в единую региональную систему.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этапом был организован сбор данных с 6 образовательных организаций разного типа для проведения тестового взаимодействия регионального сегмента с федеральным. Одновременно был организован сбор данных о контингенте со всех образовательных организаций региона –1562 организации (исключение на данном этапе составили ВУЗы, коррекционные школы).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о контингенте обучающихся с образовательных организаций производился с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закодированных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флэш-носителей. Специалисты, предоставляющие информацию, подписывали документ о неразглашении и не передачи информации. Информация аккумулировалась на защищенных компьютерах.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Минобразованием РО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проводилась разъяснительная работа с специалистами муниципальных управлений образования и руководителями образовательными организациями.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по контингенту ДО, загружены в АИС «Контингент» в автоматическом режиме.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630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2015г. в трех муниципальных районах области реализован пилотный проект по внедрению АИС учета контингента. С учетом результатов пилотного проекта разработан проект ТЗ, который был рассмотрен и согласован межведомственной рабочей группой.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координатором реализации проекта «Контингент» на территории региона определено ГАУ РО РИАЦРО (учреждение подведомственное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РО). ГАУ РО РИАЦРО в рамках своих полномочий провело закупочные процедуры в соответствии с утвержденным ТЗ.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тем, что АИС ЭДС функционировала на территории РО с 2013г, была проведена модернизация данной системы с целью интеграции ее в АИС «Контингент». В рамках исполнения ТЗ были созданы программные продукты - ЭК, ЭШ, ЭДО и интегрированы в единую региональную систему.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этапом был организован сбор данных с 6 образовательных организаций разного типа для проведения тестового взаимодействия регионального сегмента с федеральным. Одновременно был организован сбор данных о контингенте со всех образовательных организаций региона –1562 организации (исключение на данном этапе составили ВУЗы, коррекционные школы).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о контингенте обучающихся с образовательных организаций производился с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закодированных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флэш-носителей. Специалисты, предоставляющие информацию, подписывали документ о неразглашении и не передачи информации. Информация аккумулировалась на защищенных компьютерах.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Минобразованием РО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проводилась разъяснительная работа с специалистами муниципальных управлений образования и руководителями образовательными организациями.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по контингенту ДО, загружены в АИС «Контингент» в автоматическом режиме.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06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2015г. в трех муниципальных районах области реализован пилотный проект по внедрению АИС учета контингента. С учетом результатов пилотного проекта разработан проект ТЗ, который был рассмотрен и согласован межведомственной рабочей группой.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координатором реализации проекта «Контингент» на территории региона определено ГАУ РО РИАЦРО (учреждение подведомственное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РО). ГАУ РО РИАЦРО в рамках своих полномочий провело закупочные процедуры в соответствии с утвержденным ТЗ.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тем, что АИС ЭДС функционировала на территории РО с 2013г, была проведена модернизация данной системы с целью интеграции ее в АИС «Контингент». В рамках исполнения ТЗ были созданы программные продукты - ЭК, ЭШ, ЭДО и интегрированы в единую региональную систему.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этапом был организован сбор данных с 6 образовательных организаций разного типа для проведения тестового взаимодействия регионального сегмента с федеральным. Одновременно был организован сбор данных о контингенте со всех образовательных организаций региона –1562 организации (исключение на данном этапе составили ВУЗы, коррекционные школы).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о контингенте обучающихся с образовательных организаций производился с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закодированных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флэш-носителей. Специалисты, предоставляющие информацию, подписывали документ о неразглашении и не передачи информации. Информация аккумулировалась на защищенных компьютерах.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Минобразованием РО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проводилась разъяснительная работа с специалистами муниципальных управлений образования и руководителями образовательными организациями.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по контингенту ДО, загружены в АИС «Контингент» в автоматическом режиме.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095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2015г. в трех муниципальных районах области реализован пилотный проект по внедрению АИС учета контингента. С учетом результатов пилотного проекта разработан проект ТЗ, который был рассмотрен и согласован межведомственной рабочей группой.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координатором реализации проекта «Контингент» на территории региона определено ГАУ РО РИАЦРО (учреждение подведомственное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РО). ГАУ РО РИАЦРО в рамках своих полномочий провело закупочные процедуры в соответствии с утвержденным ТЗ.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тем, что АИС ЭДС функционировала на территории РО с 2013г, была проведена модернизация данной системы с целью интеграции ее в АИС «Контингент». В рамках исполнения ТЗ были созданы программные продукты - ЭК, ЭШ, ЭДО и интегрированы в единую региональную систему.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этапом был организован сбор данных с 6 образовательных организаций разного типа для проведения тестового взаимодействия регионального сегмента с федеральным. Одновременно был организован сбор данных о контингенте со всех образовательных организаций региона –1562 организации (исключение на данном этапе составили ВУЗы, коррекционные школы).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о контингенте обучающихся с образовательных организаций производился с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закодированных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флэш-носителей. Специалисты, предоставляющие информацию, подписывали документ о неразглашении и не передачи информации. Информация аккумулировалась на защищенных компьютерах.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Минобразованием РО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проводилась разъяснительная работа с специалистами муниципальных управлений образования и руководителями образовательными организациями.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по контингенту ДО, загружены в АИС «Контингент» в автоматическом режиме.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384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Не плохо было бы выделить несколько ключевых преимуществ портала?!</a:t>
            </a:r>
          </a:p>
          <a:p>
            <a:r>
              <a:rPr lang="ru-RU" baseline="0" dirty="0" smtClean="0"/>
              <a:t>По возможности дать описание </a:t>
            </a:r>
            <a:r>
              <a:rPr lang="ru-RU" baseline="0" smtClean="0"/>
              <a:t>по функциональным </a:t>
            </a:r>
            <a:r>
              <a:rPr lang="ru-RU" baseline="0" dirty="0" smtClean="0"/>
              <a:t>характеристикам.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04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2015г. в трех муниципальных районах области реализован пилотный проект по внедрению АИС учета контингента. С учетом результатов пилотного проекта разработан проект ТЗ, который был рассмотрен и согласован межведомственной рабочей группой.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координатором реализации проекта «Контингент» на территории региона определено ГАУ РО РИАЦРО (учреждение подведомственное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РО). ГАУ РО РИАЦРО в рамках своих полномочий провело закупочные процедуры в соответствии с утвержденным ТЗ.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тем, что АИС ЭДС функционировала на территории РО с 2013г, была проведена модернизация данной системы с целью интеграции ее в АИС «Контингент». В рамках исполнения ТЗ были созданы программные продукты - ЭК, ЭШ, ЭДО и интегрированы в единую региональную систему.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этапом был организован сбор данных с 6 образовательных организаций разного типа для проведения тестового взаимодействия регионального сегмента с федеральным. Одновременно был организован сбор данных о контингенте со всех образовательных организаций региона –1562 организации (исключение на данном этапе составили ВУЗы, коррекционные школы).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о контингенте обучающихся с образовательных организаций производился с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закодированных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флэш-носителей. Специалисты, предоставляющие информацию, подписывали документ о неразглашении и не передачи информации. Информация аккумулировалась на защищенных компьютерах.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Минобразованием РО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проводилась разъяснительная работа с специалистами муниципальных управлений образования и руководителями образовательными организациями.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по контингенту ДО, загружены в АИС «Контингент» в автоматическом режиме.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1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2015г. в трех муниципальных районах области реализован пилотный проект по внедрению АИС учета контингента. С учетом результатов пилотного проекта разработан проект ТЗ, который был рассмотрен и согласован межведомственной рабочей группой.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координатором реализации проекта «Контингент» на территории региона определено ГАУ РО РИАЦРО (учреждение подведомственное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РО). ГАУ РО РИАЦРО в рамках своих полномочий провело закупочные процедуры в соответствии с утвержденным ТЗ.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тем, что АИС ЭДС функционировала на территории РО с 2013г, была проведена модернизация данной системы с целью интеграции ее в АИС «Контингент». В рамках исполнения ТЗ были созданы программные продукты - ЭК, ЭШ, ЭДО и интегрированы в единую региональную систему.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этапом был организован сбор данных с 6 образовательных организаций разного типа для проведения тестового взаимодействия регионального сегмента с федеральным. Одновременно был организован сбор данных о контингенте со всех образовательных организаций региона –1562 организации (исключение на данном этапе составили ВУЗы, коррекционные школы).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о контингенте обучающихся с образовательных организаций производился с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закодированных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флэш-носителей. Специалисты, предоставляющие информацию, подписывали документ о неразглашении и не передачи информации. Информация аккумулировалась на защищенных компьютерах.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Минобразованием РО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проводилась разъяснительная работа с специалистами муниципальных управлений образования и руководителями образовательными организациями.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по контингенту ДО, загружены в АИС «Контингент» в автоматическом режиме.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58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Одной из приоритетных задач сферы образования Ростовской области в текущем году является создание регионального сегмента Единой федеральной межведомственной системы учета контингента обучающихся. </a:t>
            </a:r>
          </a:p>
          <a:p>
            <a:r>
              <a:rPr lang="ru-RU" dirty="0"/>
              <a:t>Отсутствие оперативной и объективной информации о фактическом состоянии системы образования негативно сказывается на решении задач управления сетью образовательных организаций.</a:t>
            </a:r>
          </a:p>
          <a:p>
            <a:r>
              <a:rPr lang="ru-RU" dirty="0"/>
              <a:t>Разрозненна или отсутствует информация об «образовательных траекториях» детей – где, когда и насколько успешно они учились. Не в полной мере отслеживается влияние образовательного процесса на состояние здоровья, будущую социализацию и профессиональную успешность детей. Остро стоит вопрос единой идентификации обучающихся в различных ведомственных информационных системах, что негативно влияет на формирование образовательной статистики и как следствие недостаточно эффективное территориальное планирование строительства образовательных организаций.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F04E-D61E-4361-8F2F-D32FA823F6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98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Не плохо было бы выделить несколько ключевых преимуществ портала?!</a:t>
            </a:r>
          </a:p>
          <a:p>
            <a:r>
              <a:rPr lang="ru-RU" baseline="0" dirty="0" smtClean="0"/>
              <a:t>По возможности дать описание </a:t>
            </a:r>
            <a:r>
              <a:rPr lang="ru-RU" baseline="0" smtClean="0"/>
              <a:t>по функциональным </a:t>
            </a:r>
            <a:r>
              <a:rPr lang="ru-RU" baseline="0" dirty="0" smtClean="0"/>
              <a:t>характеристикам.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45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Одной из приоритетных задач сферы образования Ростовской области в текущем году является создание регионального сегмента Единой федеральной межведомственной системы учета контингента обучающихся. </a:t>
            </a:r>
          </a:p>
          <a:p>
            <a:r>
              <a:rPr lang="ru-RU" dirty="0"/>
              <a:t>Отсутствие оперативной и объективной информации о фактическом состоянии системы образования негативно сказывается на решении задач управления сетью образовательных организаций.</a:t>
            </a:r>
          </a:p>
          <a:p>
            <a:r>
              <a:rPr lang="ru-RU" dirty="0"/>
              <a:t>Разрозненна или отсутствует информация об «образовательных траекториях» детей – где, когда и насколько успешно они учились. Не в полной мере отслеживается влияние образовательного процесса на состояние здоровья, будущую социализацию и профессиональную успешность детей. Остро стоит вопрос единой идентификации обучающихся в различных ведомственных информационных системах, что негативно влияет на формирование образовательной статистики и как следствие недостаточно эффективное территориальное планирование строительства образовательных организаций.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F04E-D61E-4361-8F2F-D32FA823F69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51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2015г. в трех муниципальных районах области реализован пилотный проект по внедрению АИС учета контингента. С учетом результатов пилотного проекта разработан проект ТЗ, который был рассмотрен и согласован межведомственной рабочей группой.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координатором реализации проекта «Контингент» на территории региона определено ГАУ РО РИАЦРО (учреждение подведомственное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РО). ГАУ РО РИАЦРО в рамках своих полномочий провело закупочные процедуры в соответствии с утвержденным ТЗ.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тем, что АИС ЭДС функционировала на территории РО с 2013г, была проведена модернизация данной системы с целью интеграции ее в АИС «Контингент». В рамках исполнения ТЗ были созданы программные продукты - ЭК, ЭШ, ЭДО и интегрированы в единую региональную систему.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Следующим этапом был организован сбор данных с 6 образовательных организаций разного типа для проведения тестового взаимодействия регионального сегмента с федеральным. Одновременно был организован сбор данных о контингенте со всех образовательных организаций региона –1562 организации (исключение на данном этапе составили ВУЗы, коррекционные школы).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информации о контингенте обучающихся с образовательных организаций производился с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закодированных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флэш-носителей. Специалисты, предоставляющие информацию, подписывали документ о неразглашении и не передачи информации. Информация аккумулировалась на защищенных компьютерах.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Минобразованием РО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проводилась разъяснительная работа с специалистами муниципальных управлений образования и руководителями образовательными организациями.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по контингенту ДО, загружены в АИС «Контингент» в автоматическом режиме.</a:t>
            </a:r>
            <a:endParaRPr lang="ru-RU" sz="10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C577-72B3-47F4-B0D5-6D7C8A6A7F6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344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Создание такой системы позволит:</a:t>
            </a:r>
          </a:p>
          <a:p>
            <a:r>
              <a:rPr lang="ru-RU" dirty="0"/>
              <a:t>1.	реализовать оперативный мониторинг состояния системы образования области и оптимизировать процесс сбора образовательной статистики и статистической отчетности (например, сбор форм ФСН)</a:t>
            </a:r>
          </a:p>
          <a:p>
            <a:r>
              <a:rPr lang="ru-RU" dirty="0"/>
              <a:t>2.	 получать оперативную информацию об очередях на зачисление в образовательные организации и о степени их наполнения</a:t>
            </a:r>
          </a:p>
          <a:p>
            <a:r>
              <a:rPr lang="ru-RU" dirty="0"/>
              <a:t>2.	вести учет всех детей в регионе, начиная с момента регистрации в ЗАГС, что позволит прогнозировать необходимое количество мест в образовательных организациях</a:t>
            </a:r>
          </a:p>
          <a:p>
            <a:r>
              <a:rPr lang="ru-RU" dirty="0"/>
              <a:t>3.	сегментировать контингент обучающихся на группы для адресной работы (выявление одаренных детей и детей, относящихся к «группе риска» в целях профилактики беспризорности)</a:t>
            </a:r>
          </a:p>
          <a:p>
            <a:r>
              <a:rPr lang="ru-RU" dirty="0"/>
              <a:t>4.	 повысить эффективность принятия управленческих решений, связанных с развитием всех отраслей, ориентированных на работу с детьми</a:t>
            </a:r>
          </a:p>
          <a:p>
            <a:r>
              <a:rPr lang="ru-RU" dirty="0"/>
              <a:t>Перейти на качественный уровень функционирования СМЭВ в области образования, здравоохранения, социального обеспечения, содержащих информацию об обучающихся и </a:t>
            </a:r>
            <a:r>
              <a:rPr lang="ru-RU" b="1" dirty="0"/>
              <a:t>подготовить платформу для перевода образовательных услуг в электронный вид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1F04E-D61E-4361-8F2F-D32FA823F69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81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34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9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2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12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96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16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19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6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36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019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ACA1-C63F-48D8-B670-547D9EEB51D4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1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s://yandex.ru/images/search?text=%D0%BF%D0%B8%D0%BA%D1%82%D0%BE%D0%B3%D1%80%D0%B0%D0%BC%D0%BC%D0%B0%20%D1%83%D1%87%D0%B8%D1%82%D0%B5%D0%BB%D1%8C&amp;img_url=https://sensorika.uz/uploads/posts/2013-12/1386766160_1386787535_teacher.png&amp;pos=8&amp;rpt=simage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4288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165143" y="1279616"/>
            <a:ext cx="12060195" cy="400771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589416" y="1344480"/>
            <a:ext cx="8828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Эффективность деятельности руководителя образовательной организации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05386" y="4127157"/>
            <a:ext cx="5560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Директор средней школы № 2 </a:t>
            </a:r>
          </a:p>
          <a:p>
            <a:pPr lvl="0" algn="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Семенова Лидия Павловна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Директор средней школы № 67 </a:t>
            </a:r>
          </a:p>
          <a:p>
            <a:pPr lvl="0" algn="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Дроздова Наталья Юрьевна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676" y="-27837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2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099" name="AutoShape 4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100" name="AutoShape 6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101" name="AutoShape 8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9903" y="310171"/>
            <a:ext cx="8986709" cy="41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911" tIns="52457" rIns="104911" bIns="52457"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Семинар для директоров Заволжского района города Ярославля</a:t>
            </a:r>
            <a:endParaRPr lang="ru-RU" altLang="ru-RU" sz="2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0" y="965465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894373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&amp;Ecy;&amp;fcy;&amp;fcy;&amp;iecy;&amp;kcy;&amp;tcy;&amp;icy;&amp;vcy;&amp;ncy;&amp;ycy;&amp;jcy; &amp;kcy;&amp;ocy;&amp;ncy;&amp;tcy;&amp;rcy;&amp;acy;&amp;kcy;&amp;tcy; &amp;vcy; &amp;ocy;&amp;bcy;&amp;rcy;&amp;acy;&amp;zcy;&amp;ocy;&amp;vcy;&amp;acy;&amp;ncy;&amp;icy;&amp;i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3620" y="4184541"/>
            <a:ext cx="2642292" cy="198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89416" y="1344480"/>
            <a:ext cx="882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Внутрифирменное обучение</a:t>
            </a:r>
            <a:endParaRPr lang="ru-RU" sz="40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5184" y="4361851"/>
            <a:ext cx="2473352" cy="164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8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4288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131805" y="1264506"/>
            <a:ext cx="12060195" cy="400771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589416" y="1344480"/>
            <a:ext cx="8828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C00000"/>
                </a:solidFill>
              </a:rPr>
              <a:t>Развитие кадрового потенциала через реализацию профессиональных стандартов</a:t>
            </a:r>
            <a:endParaRPr lang="ru-RU" sz="40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3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676" y="-27837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2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099" name="AutoShape 4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100" name="AutoShape 6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101" name="AutoShape 8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9903" y="310171"/>
            <a:ext cx="7646599" cy="41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911" tIns="52457" rIns="104911" bIns="52457"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ПРОФЕССИОНАЛЬНАЯ ДЕЯТЕЛЬНОСТЬ РУКОВОДИТЕЛЯ</a:t>
            </a:r>
            <a:endParaRPr lang="ru-RU" altLang="ru-RU" sz="2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0" y="965465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894373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nommurestobar.com/imagelib/56bd210771ec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05521"/>
            <a:ext cx="1697904" cy="17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22"/>
          <p:cNvSpPr>
            <a:spLocks noChangeArrowheads="1"/>
          </p:cNvSpPr>
          <p:nvPr/>
        </p:nvSpPr>
        <p:spPr bwMode="auto">
          <a:xfrm>
            <a:off x="2524408" y="1717188"/>
            <a:ext cx="88846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Необходимость решать п</a:t>
            </a: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ринципиально 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новые задачи </a:t>
            </a:r>
            <a:r>
              <a:rPr lang="ru-RU" altLang="ru-RU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      </a:t>
            </a:r>
          </a:p>
        </p:txBody>
      </p:sp>
      <p:sp>
        <p:nvSpPr>
          <p:cNvPr id="13" name="Прямоугольник 122"/>
          <p:cNvSpPr>
            <a:spLocks noChangeArrowheads="1"/>
          </p:cNvSpPr>
          <p:nvPr/>
        </p:nvSpPr>
        <p:spPr bwMode="auto">
          <a:xfrm>
            <a:off x="4121197" y="3130377"/>
            <a:ext cx="65922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количество и </a:t>
            </a: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разнообразие 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его функциональных обязанностей</a:t>
            </a:r>
            <a:endParaRPr lang="ru-RU" altLang="ru-RU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22"/>
          <p:cNvSpPr>
            <a:spLocks noChangeArrowheads="1"/>
          </p:cNvSpPr>
          <p:nvPr/>
        </p:nvSpPr>
        <p:spPr bwMode="auto">
          <a:xfrm>
            <a:off x="5308066" y="4619850"/>
            <a:ext cx="67970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изменения в системе управления образованием</a:t>
            </a:r>
            <a:endParaRPr lang="ru-RU" altLang="ru-RU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http://fb.ru/misc/i/gallery/10491/339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238" y="4468090"/>
            <a:ext cx="2384834" cy="15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1.bp.blogspot.com/-r8WGpICPius/U6ByQuBeKRI/AAAAAAAACmw/MEDCUP6gqsk/s1600/ALnvuEM2KS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7206" y="2942685"/>
            <a:ext cx="1274403" cy="12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36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46549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675457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72868" y="200575"/>
            <a:ext cx="8407610" cy="4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cap="all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профессиональные компетенции </a:t>
            </a:r>
            <a:r>
              <a:rPr lang="ru-RU" sz="2000" b="1" cap="all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руководителя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http://uprava-kapotnya.mos.ru/upload/medialibrary/337/kursy-povysheniya-it_kompetentsi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408" y="1188057"/>
            <a:ext cx="57340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5076673" y="1200700"/>
            <a:ext cx="246752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400" b="1" dirty="0" smtClean="0">
                <a:solidFill>
                  <a:srgbClr val="C00000"/>
                </a:solidFill>
              </a:rPr>
              <a:t>?</a:t>
            </a:r>
            <a:endParaRPr lang="ru-RU" sz="34400" dirty="0">
              <a:solidFill>
                <a:srgbClr val="2F5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14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380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46549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675457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86265" y="285396"/>
            <a:ext cx="6800799" cy="4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ДИРЕКТОР ШКОЛЫ – КТО ОН?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4" name="Picture 4" descr="http://afisha.mosreg.ru/sites/default/files/events_photo/den_uchitel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7064" y="1601083"/>
            <a:ext cx="4470765" cy="29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102rf.ru/files/images/items/112/112502zc1c5db1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562" y="2164241"/>
            <a:ext cx="3478091" cy="272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cliparthut.com/clip-arts/1514/balance-scale-clip-art-1514177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783" y="3384905"/>
            <a:ext cx="2614921" cy="226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59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46549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675457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86265" y="285396"/>
            <a:ext cx="6800799" cy="4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cap="all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ПСР – четкие параметры руководителя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64740" y="1339618"/>
            <a:ext cx="86912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2F5599"/>
                </a:solidFill>
              </a:rPr>
              <a:t>трудовые </a:t>
            </a:r>
            <a:r>
              <a:rPr lang="ru-RU" sz="4000" b="1" dirty="0">
                <a:solidFill>
                  <a:srgbClr val="2F5599"/>
                </a:solidFill>
              </a:rPr>
              <a:t>действия;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2F5599"/>
                </a:solidFill>
              </a:rPr>
              <a:t>необходимые </a:t>
            </a:r>
            <a:r>
              <a:rPr lang="ru-RU" sz="4000" b="1" dirty="0">
                <a:solidFill>
                  <a:srgbClr val="2F5599"/>
                </a:solidFill>
              </a:rPr>
              <a:t>умения;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2F5599"/>
                </a:solidFill>
              </a:rPr>
              <a:t>необходимые </a:t>
            </a:r>
            <a:r>
              <a:rPr lang="ru-RU" sz="4000" b="1" dirty="0">
                <a:solidFill>
                  <a:srgbClr val="2F5599"/>
                </a:solidFill>
              </a:rPr>
              <a:t>знания;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2F5599"/>
                </a:solidFill>
              </a:rPr>
              <a:t>другие </a:t>
            </a:r>
            <a:r>
              <a:rPr lang="ru-RU" sz="4000" b="1" dirty="0">
                <a:solidFill>
                  <a:srgbClr val="2F5599"/>
                </a:solidFill>
              </a:rPr>
              <a:t>характеристики (отдельно прописанные для школ, вузов, ДО и </a:t>
            </a:r>
            <a:r>
              <a:rPr lang="ru-RU" sz="4000" b="1" dirty="0" err="1">
                <a:solidFill>
                  <a:srgbClr val="2F5599"/>
                </a:solidFill>
              </a:rPr>
              <a:t>тд</a:t>
            </a:r>
            <a:r>
              <a:rPr lang="ru-RU" sz="4000" b="1" dirty="0" smtClean="0">
                <a:solidFill>
                  <a:srgbClr val="2F5599"/>
                </a:solidFill>
              </a:rPr>
              <a:t>).</a:t>
            </a:r>
            <a:endParaRPr lang="ru-RU" sz="4000" b="1" dirty="0">
              <a:solidFill>
                <a:srgbClr val="2F5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7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46549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675457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86265" y="285396"/>
            <a:ext cx="9095617" cy="4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cap="all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Предъявляемые требования должны быть измеряемы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238579" y="1647463"/>
            <a:ext cx="105948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Профессиональный </a:t>
            </a:r>
            <a:r>
              <a:rPr lang="ru-RU" sz="3200" b="1" dirty="0">
                <a:solidFill>
                  <a:srgbClr val="C00000"/>
                </a:solidFill>
              </a:rPr>
              <a:t>стандарт фиксирует  те векторы деятельности, те направления развития компетентностей, которые позволяют быть реалистом в условиях действующего  законодательства и колоссального образовательного запроса, который нам предъявляется со стороны тех семей, кто доверяет нам своих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4001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46549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675457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86266" y="200575"/>
            <a:ext cx="6800799" cy="4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cap="all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Направление ПСР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86266" y="1725310"/>
            <a:ext cx="62313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</a:rPr>
              <a:t>Лидерство – </a:t>
            </a:r>
            <a:r>
              <a:rPr lang="ru-RU" sz="3600" dirty="0">
                <a:solidFill>
                  <a:srgbClr val="2F5599"/>
                </a:solidFill>
              </a:rPr>
              <a:t>не потому что у тебя на лбу написано, что ты лидер, а потому, что за тобой идут </a:t>
            </a:r>
            <a:r>
              <a:rPr lang="ru-RU" sz="3600" dirty="0" smtClean="0">
                <a:solidFill>
                  <a:srgbClr val="2F5599"/>
                </a:solidFill>
              </a:rPr>
              <a:t>люди.</a:t>
            </a:r>
          </a:p>
          <a:p>
            <a:pPr algn="r"/>
            <a:r>
              <a:rPr lang="ru-RU" sz="3600" dirty="0" err="1" smtClean="0">
                <a:solidFill>
                  <a:srgbClr val="C00000"/>
                </a:solidFill>
              </a:rPr>
              <a:t>Рачевский</a:t>
            </a:r>
            <a:r>
              <a:rPr lang="ru-RU" sz="3600" dirty="0" smtClean="0">
                <a:solidFill>
                  <a:srgbClr val="C00000"/>
                </a:solidFill>
              </a:rPr>
              <a:t> Е.Л.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30" name="Picture 6" descr="http://leadonesource.org/wp-content/uploads/2014/08/team_leader_free_stock_photo_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8" t="1961" r="11435" b="5489"/>
          <a:stretch/>
        </p:blipFill>
        <p:spPr bwMode="auto">
          <a:xfrm>
            <a:off x="7305904" y="1563727"/>
            <a:ext cx="4540354" cy="38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9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46549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675457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86265" y="285396"/>
            <a:ext cx="6800799" cy="4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cap="all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Формула ПСР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120790" y="1276104"/>
            <a:ext cx="5861912" cy="64633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Образование через жизнь! </a:t>
            </a:r>
            <a:endParaRPr lang="ru-RU" sz="3600" dirty="0">
              <a:solidFill>
                <a:srgbClr val="2F5599"/>
              </a:solidFill>
            </a:endParaRPr>
          </a:p>
        </p:txBody>
      </p:sp>
      <p:pic>
        <p:nvPicPr>
          <p:cNvPr id="2050" name="Picture 2" descr="http://vzonedeneg.ru/images/lichnoe_obrazova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818" y="2171252"/>
            <a:ext cx="4371488" cy="40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6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46549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675457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160987" y="1350371"/>
            <a:ext cx="9781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</a:rPr>
              <a:t>Вся сложность перехода действующих руководителей на профессиональный стандарт ложится на плечи самого руководителя.</a:t>
            </a:r>
            <a:endParaRPr lang="ru-RU" sz="3600" dirty="0">
              <a:solidFill>
                <a:srgbClr val="2F5599"/>
              </a:solidFill>
            </a:endParaRPr>
          </a:p>
        </p:txBody>
      </p:sp>
      <p:pic>
        <p:nvPicPr>
          <p:cNvPr id="4098" name="Picture 2" descr="http://rcro.tomsk.ru/wp-content/uploads/2015/11/strategicheskiy-i-marketingovyy-konsal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7847" y="3443288"/>
            <a:ext cx="3770966" cy="28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43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46549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675457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86265" y="0"/>
            <a:ext cx="6800799" cy="76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Эффективный контракт</a:t>
            </a:r>
            <a:endParaRPr lang="ru-RU" sz="32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84713" y="1192012"/>
            <a:ext cx="72890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Основная идея</a:t>
            </a:r>
            <a:r>
              <a:rPr lang="ru-RU" sz="2800" dirty="0">
                <a:solidFill>
                  <a:srgbClr val="2F5599"/>
                </a:solidFill>
              </a:rPr>
              <a:t> </a:t>
            </a:r>
            <a:r>
              <a:rPr lang="ru-RU" sz="2800" dirty="0" smtClean="0">
                <a:solidFill>
                  <a:srgbClr val="2F5599"/>
                </a:solidFill>
              </a:rPr>
              <a:t>- </a:t>
            </a:r>
            <a:r>
              <a:rPr lang="ru-RU" sz="2800" dirty="0">
                <a:solidFill>
                  <a:srgbClr val="2F5599"/>
                </a:solidFill>
              </a:rPr>
              <a:t>привязать экономические показатели (то есть зарплату учителя) к критериям качества выполняемой им работы. </a:t>
            </a:r>
            <a:endParaRPr lang="ru-RU" sz="2800" dirty="0" smtClean="0">
              <a:solidFill>
                <a:srgbClr val="2F5599"/>
              </a:solidFill>
            </a:endParaRPr>
          </a:p>
          <a:p>
            <a:pPr marL="457200" indent="-457200">
              <a:buFontTx/>
              <a:buChar char="-"/>
            </a:pPr>
            <a:endParaRPr lang="ru-RU" sz="2800" dirty="0" smtClean="0">
              <a:solidFill>
                <a:srgbClr val="2F5599"/>
              </a:solidFill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Э</a:t>
            </a:r>
            <a:r>
              <a:rPr lang="ru-RU" sz="2800" b="1" dirty="0" smtClean="0">
                <a:solidFill>
                  <a:srgbClr val="C00000"/>
                </a:solidFill>
              </a:rPr>
              <a:t>ффективный </a:t>
            </a:r>
            <a:r>
              <a:rPr lang="ru-RU" sz="2800" b="1" dirty="0">
                <a:solidFill>
                  <a:srgbClr val="C00000"/>
                </a:solidFill>
              </a:rPr>
              <a:t>контракт в </a:t>
            </a:r>
            <a:r>
              <a:rPr lang="ru-RU" sz="2800" b="1" dirty="0" smtClean="0">
                <a:solidFill>
                  <a:srgbClr val="C00000"/>
                </a:solidFill>
              </a:rPr>
              <a:t>образовании  </a:t>
            </a:r>
            <a:r>
              <a:rPr lang="ru-RU" sz="2800" dirty="0">
                <a:solidFill>
                  <a:srgbClr val="2F5599"/>
                </a:solidFill>
              </a:rPr>
              <a:t>- повышение уровня доходов работников сферы образования, а также улучшение качества преподавания предметов в школах.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4252" y="2366682"/>
            <a:ext cx="3523903" cy="36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9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46549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675457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72868" y="200575"/>
            <a:ext cx="10301638" cy="4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cap="all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Кто оценит профессиональные </a:t>
            </a:r>
            <a:r>
              <a:rPr lang="ru-RU" sz="2000" b="1" cap="all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компетенции </a:t>
            </a:r>
            <a:r>
              <a:rPr lang="ru-RU" sz="2000" b="1" cap="all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руководителя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http://www.hgcoutoconsultoria.com.br/resources/juiz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488" y="1200700"/>
            <a:ext cx="5087264" cy="50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5076673" y="1200700"/>
            <a:ext cx="246752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4400" b="1" dirty="0" smtClean="0">
                <a:solidFill>
                  <a:srgbClr val="C00000"/>
                </a:solidFill>
              </a:rPr>
              <a:t>?</a:t>
            </a:r>
            <a:endParaRPr lang="ru-RU" sz="34400" dirty="0">
              <a:solidFill>
                <a:srgbClr val="2F5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6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4288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10872" y="2043954"/>
            <a:ext cx="10246659" cy="72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1" tIns="52457" rIns="104911" bIns="52457">
            <a:spAutoFit/>
          </a:bodyPr>
          <a:lstStyle/>
          <a:p>
            <a:pPr lvl="1"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БЛАГОДАРИМ ЗА ВНИМАНИЕ </a:t>
            </a:r>
            <a:endParaRPr lang="ru-RU" altLang="ru-RU" sz="4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0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46549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675457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86265" y="0"/>
            <a:ext cx="11085782" cy="76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Введение </a:t>
            </a: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эффективного контракта определено: 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30557" y="908671"/>
            <a:ext cx="97440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2F5599"/>
                </a:solidFill>
              </a:rPr>
              <a:t>Указом </a:t>
            </a:r>
            <a:r>
              <a:rPr lang="ru-RU" sz="2200" dirty="0">
                <a:solidFill>
                  <a:srgbClr val="2F5599"/>
                </a:solidFill>
              </a:rPr>
              <a:t>Президента РФ от 7 мая 2012 г. № 597 «О мероприятиях по реализации государственной социальной политики</a:t>
            </a:r>
            <a:r>
              <a:rPr lang="ru-RU" sz="2200" dirty="0" smtClean="0">
                <a:solidFill>
                  <a:srgbClr val="2F5599"/>
                </a:solidFill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2F5599"/>
                </a:solidFill>
              </a:rPr>
              <a:t>Государственной </a:t>
            </a:r>
            <a:r>
              <a:rPr lang="ru-RU" sz="2200" dirty="0">
                <a:solidFill>
                  <a:srgbClr val="2F5599"/>
                </a:solidFill>
              </a:rPr>
              <a:t>программой Российской Федерации «Развитие образования» на 2013-2020 </a:t>
            </a:r>
            <a:r>
              <a:rPr lang="ru-RU" sz="2200" dirty="0" smtClean="0">
                <a:solidFill>
                  <a:srgbClr val="2F5599"/>
                </a:solidFill>
              </a:rPr>
              <a:t>годы от </a:t>
            </a:r>
            <a:r>
              <a:rPr lang="ru-RU" sz="2200" dirty="0">
                <a:solidFill>
                  <a:srgbClr val="2F5599"/>
                </a:solidFill>
              </a:rPr>
              <a:t>15.05.2013 г. № 792-р</a:t>
            </a:r>
            <a:r>
              <a:rPr lang="ru-RU" sz="2200" dirty="0" smtClean="0">
                <a:solidFill>
                  <a:srgbClr val="2F5599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2F5599"/>
                </a:solidFill>
              </a:rPr>
              <a:t>Программой </a:t>
            </a:r>
            <a:r>
              <a:rPr lang="ru-RU" sz="2200" dirty="0">
                <a:solidFill>
                  <a:srgbClr val="2F5599"/>
                </a:solidFill>
              </a:rPr>
              <a:t>поэтапного совершенствования системы оплаты труда  в государственных (муниципальных) учреждениях на 2012 — 2018 </a:t>
            </a:r>
            <a:r>
              <a:rPr lang="ru-RU" sz="2200" dirty="0" smtClean="0">
                <a:solidFill>
                  <a:srgbClr val="2F5599"/>
                </a:solidFill>
              </a:rPr>
              <a:t>годы от </a:t>
            </a:r>
            <a:r>
              <a:rPr lang="ru-RU" sz="2200" dirty="0">
                <a:solidFill>
                  <a:srgbClr val="2F5599"/>
                </a:solidFill>
              </a:rPr>
              <a:t>26.11. 2012 г. № </a:t>
            </a:r>
            <a:r>
              <a:rPr lang="ru-RU" sz="2200" dirty="0" smtClean="0">
                <a:solidFill>
                  <a:srgbClr val="2F5599"/>
                </a:solidFill>
              </a:rPr>
              <a:t>2190-р;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2F5599"/>
                </a:solidFill>
              </a:rPr>
              <a:t>Приказом </a:t>
            </a:r>
            <a:r>
              <a:rPr lang="ru-RU" sz="2200" dirty="0">
                <a:solidFill>
                  <a:srgbClr val="2F5599"/>
                </a:solidFill>
              </a:rPr>
              <a:t>Минтруда России №167н от 26 апреля 2013 г. «Об утверждении рекомендаций по оформлению трудовых отношений с работником государственного (муниципального) учреждения при введении эффективного контракта</a:t>
            </a:r>
            <a:r>
              <a:rPr lang="ru-RU" sz="2200" dirty="0" smtClean="0">
                <a:solidFill>
                  <a:srgbClr val="2F5599"/>
                </a:solidFill>
              </a:rPr>
              <a:t>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2F5599"/>
                </a:solidFill>
              </a:rPr>
              <a:t>Письмом </a:t>
            </a:r>
            <a:r>
              <a:rPr lang="ru-RU" sz="2200" dirty="0" err="1">
                <a:solidFill>
                  <a:srgbClr val="2F5599"/>
                </a:solidFill>
              </a:rPr>
              <a:t>Минобрнауки</a:t>
            </a:r>
            <a:r>
              <a:rPr lang="ru-RU" sz="2200" dirty="0">
                <a:solidFill>
                  <a:srgbClr val="2F5599"/>
                </a:solidFill>
              </a:rPr>
              <a:t> России от 12 сентября 2013 года № НТ-883/17 «О реализации части 11 статьи 108 Федерального закона от 29 декабря 2012 г. № 273-ФЗ «Об образовании в Российской Федерации</a:t>
            </a:r>
            <a:r>
              <a:rPr lang="ru-RU" sz="2200" dirty="0" smtClean="0">
                <a:solidFill>
                  <a:srgbClr val="2F5599"/>
                </a:solidFill>
              </a:rPr>
              <a:t>»».</a:t>
            </a:r>
            <a:endParaRPr lang="ru-RU" sz="2200" dirty="0">
              <a:solidFill>
                <a:srgbClr val="2F5599"/>
              </a:solidFill>
            </a:endParaRPr>
          </a:p>
        </p:txBody>
      </p:sp>
      <p:pic>
        <p:nvPicPr>
          <p:cNvPr id="8194" name="Picture 2" descr="http://lipovka.3dn.ru/zak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9670" y="4490325"/>
            <a:ext cx="2225024" cy="16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ime56.ru/userfiles/news/large/24618_1trydovoikodek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0354" y="1123059"/>
            <a:ext cx="2244726" cy="168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60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46549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675457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4679576" y="972007"/>
            <a:ext cx="7512424" cy="5424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F5599"/>
                </a:solidFill>
              </a:rPr>
              <a:t>Показателями </a:t>
            </a:r>
            <a:r>
              <a:rPr lang="ru-RU" sz="2400" dirty="0">
                <a:solidFill>
                  <a:srgbClr val="2F5599"/>
                </a:solidFill>
              </a:rPr>
              <a:t>эффективности деятельности подведомственных государственных, муниципальных учреждений образования, утвержденными органами местного самоуправления.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Приказ </a:t>
            </a:r>
            <a:r>
              <a:rPr lang="ru-RU" sz="2400" b="1" dirty="0">
                <a:solidFill>
                  <a:srgbClr val="C00000"/>
                </a:solidFill>
              </a:rPr>
              <a:t>ДО ЯО от 05.09.2013 №490/01-03 Об утверждении показателей эффективности Г(М)ОУ в сфере образования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ru-RU" sz="2400" dirty="0"/>
              <a:t>Показатели эффективности деятельности </a:t>
            </a:r>
            <a:r>
              <a:rPr lang="ru-RU" sz="2400" dirty="0" smtClean="0"/>
              <a:t>руководителей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ru-RU" sz="2400" dirty="0"/>
              <a:t>Примерные показатели эффективности деятельности отдельных  категорий работников общеобразовательных учреждений Ярославской </a:t>
            </a:r>
            <a:r>
              <a:rPr lang="ru-RU" sz="2400" dirty="0" smtClean="0"/>
              <a:t>области</a:t>
            </a:r>
            <a:endParaRPr lang="ru-RU" sz="2400" dirty="0">
              <a:solidFill>
                <a:srgbClr val="2F5599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86265" y="0"/>
            <a:ext cx="11085782" cy="76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Введение </a:t>
            </a: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эффективного контракта определено: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102" y="1965031"/>
            <a:ext cx="4824784" cy="242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3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676" y="-27837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2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099" name="AutoShape 4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100" name="AutoShape 6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101" name="AutoShape 8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9903" y="310171"/>
            <a:ext cx="6232750" cy="53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911" tIns="52457" rIns="104911" bIns="52457">
            <a:spAutoFit/>
          </a:bodyPr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Начало работы по введению ЭК</a:t>
            </a:r>
            <a:endParaRPr lang="ru-RU" altLang="ru-RU" sz="28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0" y="965465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://msfo-dipifr.ru/wp-content/uploads/2014/11/contr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3964" y="3843580"/>
            <a:ext cx="3842238" cy="22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Рисунок 39" descr="подчеркивание размыто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894373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575" y="1387348"/>
            <a:ext cx="8760711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6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4288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0" y="-14288"/>
            <a:ext cx="12192000" cy="59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1" tIns="52457" rIns="104911" bIns="52457">
            <a:spAutoFit/>
          </a:bodyPr>
          <a:lstStyle/>
          <a:p>
            <a:pPr lvl="1"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Разделение полномочий</a:t>
            </a:r>
            <a:endParaRPr lang="ru-RU" altLang="ru-RU" sz="32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674423385"/>
              </p:ext>
            </p:extLst>
          </p:nvPr>
        </p:nvGraphicFramePr>
        <p:xfrm>
          <a:off x="-33338" y="704168"/>
          <a:ext cx="6631552" cy="493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>
          <a:xfrm>
            <a:off x="6261315" y="1022888"/>
            <a:ext cx="5749871" cy="47424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конкретизация должностных обязанностей,</a:t>
            </a:r>
          </a:p>
          <a:p>
            <a:r>
              <a:rPr lang="ru-RU" dirty="0" smtClean="0"/>
              <a:t> конкретизация условий оплаты труда,</a:t>
            </a:r>
          </a:p>
          <a:p>
            <a:r>
              <a:rPr lang="ru-RU" dirty="0" smtClean="0"/>
              <a:t>конкретизация показателей и критериев оценки эффективности деятельности </a:t>
            </a:r>
          </a:p>
          <a:p>
            <a:r>
              <a:rPr lang="ru-RU" dirty="0" smtClean="0"/>
              <a:t>конкретизация мер социальной поддержки.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78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676" y="-27837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2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099" name="AutoShape 4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100" name="AutoShape 6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4101" name="AutoShape 8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9903" y="310171"/>
            <a:ext cx="9225557" cy="41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911" tIns="52457" rIns="104911" bIns="52457"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Семинар 1 для директоров Заволжского района города Ярославля</a:t>
            </a:r>
            <a:endParaRPr lang="ru-RU" altLang="ru-RU" sz="2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0" y="965465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894373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-66676" y="1305521"/>
            <a:ext cx="121717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ea typeface="Calibri" panose="020F0502020204030204" pitchFamily="34" charset="0"/>
              </a:rPr>
              <a:t>« Права, обязанности и ответственность участников образовательного процесса»</a:t>
            </a:r>
            <a:endParaRPr lang="ru-RU" sz="2400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ea typeface="Calibri" panose="020F0502020204030204" pitchFamily="34" charset="0"/>
              </a:rPr>
              <a:t>Организаторы </a:t>
            </a:r>
            <a:r>
              <a:rPr lang="ru-RU" i="1" dirty="0">
                <a:ea typeface="Calibri" panose="020F0502020204030204" pitchFamily="34" charset="0"/>
              </a:rPr>
              <a:t>семинара:   члены совета образовательных организаций департамента образования мэрии города Ярославля</a:t>
            </a:r>
            <a:r>
              <a:rPr lang="ru-RU" i="1" dirty="0" smtClean="0">
                <a:ea typeface="Calibri" panose="020F0502020204030204" pitchFamily="34" charset="0"/>
              </a:rPr>
              <a:t>.</a:t>
            </a:r>
            <a:r>
              <a:rPr lang="ru-RU" sz="1400" i="1" dirty="0">
                <a:ea typeface="Calibri" panose="020F0502020204030204" pitchFamily="34" charset="0"/>
              </a:rPr>
              <a:t> 12.11.2014г.</a:t>
            </a:r>
            <a:endParaRPr lang="ru-RU" sz="1400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i="1" dirty="0">
                <a:ea typeface="Calibri" panose="020F0502020204030204" pitchFamily="34" charset="0"/>
              </a:rPr>
              <a:t>	</a:t>
            </a:r>
            <a:endParaRPr lang="ru-RU" sz="1400" dirty="0"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2184754"/>
              </p:ext>
            </p:extLst>
          </p:nvPr>
        </p:nvGraphicFramePr>
        <p:xfrm>
          <a:off x="155575" y="2251855"/>
          <a:ext cx="11700628" cy="37377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40750"/>
                <a:gridCol w="10259878"/>
              </a:tblGrid>
              <a:tr h="504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10:00-10:10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Примерные показатели эффективности деятельности педагогических работников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Директор школы № 67  </a:t>
                      </a:r>
                      <a:r>
                        <a:rPr lang="ru-RU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Н.Ю.Дроздова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</a:tr>
              <a:tr h="676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10:10-10:30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«От сбалансированной системы показателей образовательного учреждения к показателям эффективного контракта педагогов и руководителей»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Гайнутдинов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Р.М., доцент кафедры менеджмента ГОАУ ЯО ИРО, кандидат психологических наук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</a:tr>
              <a:tr h="450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10:30-10:40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Из опыта работы МОУ СОШ № 2 по определению эффективности деятельности администрации школы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Директор школы № 2  Л.П.Семенова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</a:tr>
              <a:tr h="450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10:40-12:00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Работа в группах «Разработка критериев определения показателей эффективности  деятельности педагогических работников»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</a:tr>
              <a:tr h="325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 группа модератор – </a:t>
                      </a:r>
                      <a:r>
                        <a:rPr lang="ru-RU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Журина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И.Н. директор школы №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          Школы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: № 52, 59,84,гимназия № 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</a:tr>
              <a:tr h="387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 группа модератор – Ермолаева В.В. директор школы №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46     Школы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: № 51,47,50,83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</a:tr>
              <a:tr h="325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 группа модератор – Дроздова Н.Ю. директор школы №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67      Школы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: № 77,69,41,2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</a:tr>
              <a:tr h="450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группа модератор – Савина В.А. директор МУЦ Заволжского района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Центр «Абрис», «Лад», «Родник», «Истоки»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92" marR="635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8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46549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675457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86265" y="285396"/>
            <a:ext cx="10561347" cy="4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cap="all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Критерии  </a:t>
            </a:r>
            <a:r>
              <a:rPr lang="ru-RU" sz="2000" b="1" cap="all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оценки деятельности педагогов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5412996"/>
              </p:ext>
            </p:extLst>
          </p:nvPr>
        </p:nvGraphicFramePr>
        <p:xfrm>
          <a:off x="176594" y="1045674"/>
          <a:ext cx="11838812" cy="47867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649256"/>
                <a:gridCol w="1957085"/>
                <a:gridCol w="1192890"/>
                <a:gridCol w="2793506"/>
                <a:gridCol w="5246075"/>
              </a:tblGrid>
              <a:tr h="99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Показатели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оценки эффективности деятельности  работника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основании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критериев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Периодичность оценки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Диапазон</a:t>
                      </a:r>
                      <a:endParaRPr lang="ru-RU" sz="1400">
                        <a:effectLst/>
                      </a:endParaRPr>
                    </a:p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значений/ максимальное количество</a:t>
                      </a:r>
                      <a:endParaRPr lang="ru-RU" sz="1400">
                        <a:effectLst/>
                      </a:endParaRPr>
                    </a:p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баллов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Сведения о выполнении показателей за истекший период (заполняется работником)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9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001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Учителя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17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1.Результативность деятельности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3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Рассчитывается как среднее арифметическое показателей по всем классам, в которых работает учитель   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9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Успеваемость обучающихся по предмету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Конец каждой  четверти /полугодия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0 – 3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успеваемость обучающихся по предмету во всех классах, в которых работает учитель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100% -3 балла;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99-98% -2 балла;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97-95 % -1 балл;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менее 95% -0 баллов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Качество  знаний обучающихся по предмету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Конец каждой  четверти /полугодия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 – 5  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 40%   - 0 баллов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свыше 40% до 50% - 2 балла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свыше 50% -  до 60% - 3 балла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свыше 60%  - 4 балла  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свыше 80%  до 100% - 5 баллов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(А/В)*100% * </a:t>
                      </a:r>
                      <a:r>
                        <a:rPr lang="en-US" sz="1100" dirty="0">
                          <a:effectLst/>
                        </a:rPr>
                        <a:t>K</a:t>
                      </a:r>
                      <a:r>
                        <a:rPr lang="ru-RU" sz="1100" dirty="0">
                          <a:effectLst/>
                        </a:rPr>
                        <a:t>, где А -  число учащихся, окончивших на «4» и «5»;  В -  общая численность обучающихся по предметам</a:t>
                      </a:r>
                      <a:r>
                        <a:rPr lang="tt-RU" sz="1100" dirty="0">
                          <a:effectLst/>
                        </a:rPr>
                        <a:t>; К – коэффициент группы сложности предметов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100" dirty="0">
                          <a:effectLst/>
                        </a:rPr>
                        <a:t>Для учителей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русско</a:t>
                      </a:r>
                      <a:r>
                        <a:rPr lang="tt-RU" sz="1100" dirty="0">
                          <a:effectLst/>
                        </a:rPr>
                        <a:t>го</a:t>
                      </a:r>
                      <a:r>
                        <a:rPr lang="ru-RU" sz="1100" dirty="0">
                          <a:effectLst/>
                        </a:rPr>
                        <a:t> язык</a:t>
                      </a:r>
                      <a:r>
                        <a:rPr lang="tt-RU" sz="1100" dirty="0">
                          <a:effectLst/>
                        </a:rPr>
                        <a:t>а</a:t>
                      </a:r>
                      <a:r>
                        <a:rPr lang="ru-RU" sz="1100" dirty="0">
                          <a:effectLst/>
                        </a:rPr>
                        <a:t>  и литератур</a:t>
                      </a:r>
                      <a:r>
                        <a:rPr lang="tt-RU" sz="1100" dirty="0">
                          <a:effectLst/>
                        </a:rPr>
                        <a:t>ы</a:t>
                      </a:r>
                      <a:r>
                        <a:rPr lang="ru-RU" sz="1100" dirty="0">
                          <a:effectLst/>
                        </a:rPr>
                        <a:t>,  математик</a:t>
                      </a:r>
                      <a:r>
                        <a:rPr lang="tt-RU" sz="1100" dirty="0">
                          <a:effectLst/>
                        </a:rPr>
                        <a:t>и</a:t>
                      </a:r>
                      <a:r>
                        <a:rPr lang="ru-RU" sz="1100" dirty="0">
                          <a:effectLst/>
                        </a:rPr>
                        <a:t>, информатики, иностранно</a:t>
                      </a:r>
                      <a:r>
                        <a:rPr lang="tt-RU" sz="1100" dirty="0">
                          <a:effectLst/>
                        </a:rPr>
                        <a:t>го</a:t>
                      </a:r>
                      <a:r>
                        <a:rPr lang="ru-RU" sz="1100" dirty="0">
                          <a:effectLst/>
                        </a:rPr>
                        <a:t> язык</a:t>
                      </a:r>
                      <a:r>
                        <a:rPr lang="tt-RU" sz="1100" dirty="0">
                          <a:effectLst/>
                        </a:rPr>
                        <a:t>а</a:t>
                      </a:r>
                      <a:r>
                        <a:rPr lang="ru-RU" sz="1100" dirty="0">
                          <a:effectLst/>
                        </a:rPr>
                        <a:t>, физик</a:t>
                      </a:r>
                      <a:r>
                        <a:rPr lang="tt-RU" sz="1100" dirty="0">
                          <a:effectLst/>
                        </a:rPr>
                        <a:t>и,</a:t>
                      </a:r>
                      <a:r>
                        <a:rPr lang="ru-RU" sz="1100" dirty="0">
                          <a:effectLst/>
                        </a:rPr>
                        <a:t> химии </a:t>
                      </a:r>
                      <a:r>
                        <a:rPr lang="tt-RU" sz="1100" dirty="0">
                          <a:effectLst/>
                        </a:rPr>
                        <a:t> устанавливается коэффиц</a:t>
                      </a:r>
                      <a:r>
                        <a:rPr lang="ru-RU" sz="1100" dirty="0">
                          <a:effectLst/>
                        </a:rPr>
                        <a:t>и</a:t>
                      </a:r>
                      <a:r>
                        <a:rPr lang="tt-RU" sz="1100" dirty="0">
                          <a:effectLst/>
                        </a:rPr>
                        <a:t>ент К = 1 </a:t>
                      </a:r>
                      <a:r>
                        <a:rPr lang="ru-RU" sz="1100" dirty="0">
                          <a:effectLst/>
                        </a:rPr>
                        <a:t>(1 –я группа сложности)</a:t>
                      </a:r>
                      <a:r>
                        <a:rPr lang="tt-RU" sz="1100" dirty="0">
                          <a:effectLst/>
                        </a:rPr>
                        <a:t>;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t-RU" sz="1100" dirty="0">
                          <a:effectLst/>
                        </a:rPr>
                        <a:t>для учителей </a:t>
                      </a:r>
                      <a:r>
                        <a:rPr lang="ru-RU" sz="1100" dirty="0">
                          <a:effectLst/>
                        </a:rPr>
                        <a:t>истории, обществознания, права, биологии, географии, экономики, </a:t>
                      </a:r>
                      <a:r>
                        <a:rPr lang="tt-RU" sz="1100" dirty="0">
                          <a:effectLst/>
                        </a:rPr>
                        <a:t>устанавливается коэффициент  К = 0,7 </a:t>
                      </a:r>
                      <a:r>
                        <a:rPr lang="ru-RU" sz="1100" dirty="0">
                          <a:effectLst/>
                        </a:rPr>
                        <a:t>(2-я группа сложности)</a:t>
                      </a:r>
                      <a:r>
                        <a:rPr lang="tt-RU" sz="1100" dirty="0">
                          <a:effectLst/>
                        </a:rPr>
                        <a:t>;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учителей физического воспитания, технологии, музыки. изобразительного искусства, черчения, ОБЖ устанавливается </a:t>
                      </a:r>
                      <a:r>
                        <a:rPr lang="tt-RU" sz="1100" dirty="0">
                          <a:effectLst/>
                        </a:rPr>
                        <a:t> коэффи</a:t>
                      </a:r>
                      <a:r>
                        <a:rPr lang="ru-RU" sz="1100" dirty="0" err="1">
                          <a:effectLst/>
                        </a:rPr>
                        <a:t>ци</a:t>
                      </a:r>
                      <a:r>
                        <a:rPr lang="tt-RU" sz="1100" dirty="0">
                          <a:effectLst/>
                        </a:rPr>
                        <a:t>ент  К = 0,5;</a:t>
                      </a:r>
                      <a:r>
                        <a:rPr lang="ru-RU" sz="1100" dirty="0">
                          <a:effectLst/>
                        </a:rPr>
                        <a:t> (3-я группа сложности)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924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192.168.1.1\zavuch\Общие школьные документы\Департамент образования\Материалы с выступлениями на конференциях и семинарах\Августовские конференции\АК 2016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4288"/>
            <a:ext cx="12258676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Прямоугольник 125"/>
          <p:cNvSpPr/>
          <p:nvPr/>
        </p:nvSpPr>
        <p:spPr>
          <a:xfrm>
            <a:off x="1588" y="1094974"/>
            <a:ext cx="12190413" cy="3777277"/>
          </a:xfrm>
          <a:prstGeom prst="rect">
            <a:avLst/>
          </a:prstGeom>
          <a:solidFill>
            <a:srgbClr val="F19A27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0" y="5214998"/>
            <a:ext cx="12190413" cy="1012770"/>
          </a:xfrm>
          <a:prstGeom prst="rect">
            <a:avLst/>
          </a:prstGeom>
          <a:solidFill>
            <a:srgbClr val="F19A27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246" name="AutoShape 2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47" name="AutoShape 4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48" name="AutoShape 6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49" name="AutoShape 8" descr="https://encrypted-tbn1.gstatic.com/images?q=tbn:ANd9GcT9OCtCN4NXKkLWhOiCQPDBsIJ1DoQ42kAGrRrbp0EmzvyX-sm0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51" name="Прямоугольник 122"/>
          <p:cNvSpPr>
            <a:spLocks noChangeArrowheads="1"/>
          </p:cNvSpPr>
          <p:nvPr/>
        </p:nvSpPr>
        <p:spPr bwMode="auto">
          <a:xfrm>
            <a:off x="2541905" y="1169264"/>
            <a:ext cx="873822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Заместитель директора по УВР, ВР</a:t>
            </a:r>
          </a:p>
          <a:p>
            <a:pPr eaLnBrk="1" hangingPunct="1"/>
            <a:r>
              <a:rPr lang="ru-RU" altLang="ru-RU" sz="2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Педагог</a:t>
            </a:r>
          </a:p>
          <a:p>
            <a:pPr eaLnBrk="1" hangingPunct="1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Педагог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реализующий адаптированные образовательные программы</a:t>
            </a:r>
          </a:p>
          <a:p>
            <a:pPr eaLnBrk="1" hangingPunct="1"/>
            <a:r>
              <a:rPr lang="ru-RU" altLang="ru-RU" sz="2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Педагог-организатор</a:t>
            </a:r>
          </a:p>
          <a:p>
            <a:pPr eaLnBrk="1" hangingPunct="1"/>
            <a:r>
              <a:rPr lang="ru-RU" altLang="ru-RU" sz="2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Социальный педагог</a:t>
            </a:r>
            <a:endParaRPr lang="ru-RU" altLang="ru-RU" sz="2800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altLang="ru-RU" sz="2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Педагог психолог</a:t>
            </a:r>
          </a:p>
          <a:p>
            <a:pPr eaLnBrk="1" hangingPunct="1"/>
            <a:r>
              <a:rPr lang="ru-RU" altLang="ru-RU" sz="2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Педагог дополнительного образования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0" y="744741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6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-1587" y="673649"/>
            <a:ext cx="12106667" cy="2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60375" y="119127"/>
            <a:ext cx="11395828" cy="53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1" tIns="52457" rIns="104911" bIns="52457">
            <a:spAutoFit/>
          </a:bodyPr>
          <a:lstStyle/>
          <a:p>
            <a:pPr lvl="1"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Разработаны критерии и показатели эффективности </a:t>
            </a:r>
            <a:endParaRPr lang="ru-RU" altLang="ru-RU" sz="28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Sadhana Kumari br /(Sanskrit Teacher).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651" y="3286180"/>
            <a:ext cx="1352502" cy="135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uschool1tver.ru/ris/icon/nknow_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3135" y="4691610"/>
            <a:ext cx="1590770" cy="15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rbiaweb.com/wp-content/uploads/2014/06/%D9%85%D9%88%D9%82%D8%B9-%D9%85%D8%AF%D8%B1%D8%B3%D8%A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649" y="1137200"/>
            <a:ext cx="1572666" cy="157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22"/>
          <p:cNvSpPr>
            <a:spLocks noChangeArrowheads="1"/>
          </p:cNvSpPr>
          <p:nvPr/>
        </p:nvSpPr>
        <p:spPr bwMode="auto">
          <a:xfrm>
            <a:off x="2712203" y="5349049"/>
            <a:ext cx="79661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Положение о материальном поощрении сотрудников ОО</a:t>
            </a:r>
          </a:p>
        </p:txBody>
      </p:sp>
    </p:spTree>
    <p:extLst>
      <p:ext uri="{BB962C8B-B14F-4D97-AF65-F5344CB8AC3E}">
        <p14:creationId xmlns:p14="http://schemas.microsoft.com/office/powerpoint/2010/main" xmlns="" val="11136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4081</TotalTime>
  <Words>1311</Words>
  <Application>Microsoft Office PowerPoint</Application>
  <PresentationFormat>Произвольный</PresentationFormat>
  <Paragraphs>245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Albert Ishmuratov</dc:creator>
  <cp:lastModifiedBy>мой пк</cp:lastModifiedBy>
  <cp:revision>293</cp:revision>
  <dcterms:created xsi:type="dcterms:W3CDTF">2013-11-14T07:59:07Z</dcterms:created>
  <dcterms:modified xsi:type="dcterms:W3CDTF">2018-12-16T17:23:05Z</dcterms:modified>
</cp:coreProperties>
</file>