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35" r:id="rId2"/>
    <p:sldId id="365" r:id="rId3"/>
    <p:sldId id="345" r:id="rId4"/>
    <p:sldId id="347" r:id="rId5"/>
    <p:sldId id="348" r:id="rId6"/>
    <p:sldId id="349" r:id="rId7"/>
    <p:sldId id="350" r:id="rId8"/>
    <p:sldId id="351" r:id="rId9"/>
    <p:sldId id="363" r:id="rId10"/>
    <p:sldId id="352" r:id="rId11"/>
    <p:sldId id="346" r:id="rId12"/>
    <p:sldId id="354" r:id="rId13"/>
    <p:sldId id="353" r:id="rId14"/>
    <p:sldId id="355" r:id="rId15"/>
    <p:sldId id="356" r:id="rId16"/>
    <p:sldId id="357" r:id="rId17"/>
    <p:sldId id="339" r:id="rId18"/>
    <p:sldId id="359" r:id="rId19"/>
    <p:sldId id="366" r:id="rId20"/>
    <p:sldId id="361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1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7679">
          <p15:clr>
            <a:srgbClr val="A4A3A4"/>
          </p15:clr>
        </p15:guide>
        <p15:guide id="3">
          <p15:clr>
            <a:srgbClr val="A4A3A4"/>
          </p15:clr>
        </p15:guide>
        <p15:guide id="4" pos="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2F5599"/>
    <a:srgbClr val="FF9900"/>
    <a:srgbClr val="2643D4"/>
    <a:srgbClr val="FF0066"/>
    <a:srgbClr val="F19A27"/>
    <a:srgbClr val="5C9127"/>
    <a:srgbClr val="D3680F"/>
    <a:srgbClr val="8FAADC"/>
    <a:srgbClr val="71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91" autoAdjust="0"/>
    <p:restoredTop sz="99314" autoAdjust="0"/>
  </p:normalViewPr>
  <p:slideViewPr>
    <p:cSldViewPr snapToGrid="0">
      <p:cViewPr varScale="1">
        <p:scale>
          <a:sx n="69" d="100"/>
          <a:sy n="69" d="100"/>
        </p:scale>
        <p:origin x="72" y="108"/>
      </p:cViewPr>
      <p:guideLst>
        <p:guide orient="horz" pos="4319"/>
        <p:guide pos="7679"/>
        <p:guide/>
        <p:guide pos="4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7CE54-7B28-4B94-9652-7EAB93958FAC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E5926BA-3B05-4AF8-ADD4-DC9C4AFC54AD}">
      <dgm:prSet phldrT="[Текст]"/>
      <dgm:spPr>
        <a:solidFill>
          <a:srgbClr val="FF0066"/>
        </a:solidFill>
      </dgm:spPr>
      <dgm:t>
        <a:bodyPr/>
        <a:lstStyle/>
        <a:p>
          <a:r>
            <a:rPr lang="ru-RU" dirty="0" smtClean="0"/>
            <a:t>Дзержинский район</a:t>
          </a:r>
          <a:endParaRPr lang="ru-RU" dirty="0"/>
        </a:p>
      </dgm:t>
    </dgm:pt>
    <dgm:pt modelId="{0D84EB79-D1F5-4F04-AAB0-49029439C9AC}" type="parTrans" cxnId="{5B0FBCD9-EE85-4C51-B05A-206931C9115A}">
      <dgm:prSet/>
      <dgm:spPr/>
      <dgm:t>
        <a:bodyPr/>
        <a:lstStyle/>
        <a:p>
          <a:endParaRPr lang="ru-RU"/>
        </a:p>
      </dgm:t>
    </dgm:pt>
    <dgm:pt modelId="{43202583-C8A6-49B8-8770-302D9B866EE9}" type="sibTrans" cxnId="{5B0FBCD9-EE85-4C51-B05A-206931C9115A}">
      <dgm:prSet/>
      <dgm:spPr/>
      <dgm:t>
        <a:bodyPr/>
        <a:lstStyle/>
        <a:p>
          <a:endParaRPr lang="ru-RU"/>
        </a:p>
      </dgm:t>
    </dgm:pt>
    <dgm:pt modelId="{6D0EEDE8-0567-4014-85D0-FF95F7B620CF}">
      <dgm:prSet phldrT="[Текст]"/>
      <dgm:spPr/>
      <dgm:t>
        <a:bodyPr/>
        <a:lstStyle/>
        <a:p>
          <a:r>
            <a:rPr lang="ru-RU" dirty="0" smtClean="0"/>
            <a:t>Ленинский район</a:t>
          </a:r>
          <a:endParaRPr lang="ru-RU" dirty="0"/>
        </a:p>
      </dgm:t>
    </dgm:pt>
    <dgm:pt modelId="{3BC2CF56-F762-47B1-BBDB-23AD8AFD78C9}" type="parTrans" cxnId="{D7557A7B-DBC2-411A-8515-0B130B684E17}">
      <dgm:prSet/>
      <dgm:spPr/>
      <dgm:t>
        <a:bodyPr/>
        <a:lstStyle/>
        <a:p>
          <a:endParaRPr lang="ru-RU"/>
        </a:p>
      </dgm:t>
    </dgm:pt>
    <dgm:pt modelId="{AF54BA6D-F653-400E-8C8E-4D81948F1982}" type="sibTrans" cxnId="{D7557A7B-DBC2-411A-8515-0B130B684E17}">
      <dgm:prSet/>
      <dgm:spPr/>
      <dgm:t>
        <a:bodyPr/>
        <a:lstStyle/>
        <a:p>
          <a:endParaRPr lang="ru-RU"/>
        </a:p>
      </dgm:t>
    </dgm:pt>
    <dgm:pt modelId="{274F77F3-C8EE-4DAD-B797-24F7961A379A}">
      <dgm:prSet phldrT="[Текст]"/>
      <dgm:spPr/>
      <dgm:t>
        <a:bodyPr/>
        <a:lstStyle/>
        <a:p>
          <a:r>
            <a:rPr lang="ru-RU" dirty="0" smtClean="0"/>
            <a:t>Заволжский район</a:t>
          </a:r>
          <a:endParaRPr lang="ru-RU" dirty="0"/>
        </a:p>
      </dgm:t>
    </dgm:pt>
    <dgm:pt modelId="{0B96B654-C34B-43CE-9435-0DA2A9A9768E}" type="parTrans" cxnId="{A489CA67-CF58-4FAC-A203-DD5DDBA9ECD3}">
      <dgm:prSet/>
      <dgm:spPr/>
      <dgm:t>
        <a:bodyPr/>
        <a:lstStyle/>
        <a:p>
          <a:endParaRPr lang="ru-RU"/>
        </a:p>
      </dgm:t>
    </dgm:pt>
    <dgm:pt modelId="{81262460-9D04-4A89-80FB-7658F2F8A783}" type="sibTrans" cxnId="{A489CA67-CF58-4FAC-A203-DD5DDBA9ECD3}">
      <dgm:prSet/>
      <dgm:spPr/>
      <dgm:t>
        <a:bodyPr/>
        <a:lstStyle/>
        <a:p>
          <a:endParaRPr lang="ru-RU"/>
        </a:p>
      </dgm:t>
    </dgm:pt>
    <dgm:pt modelId="{73EEB209-849A-47DC-8348-1665C5AC7AE2}">
      <dgm:prSet phldrT="[Текст]"/>
      <dgm:spPr/>
      <dgm:t>
        <a:bodyPr/>
        <a:lstStyle/>
        <a:p>
          <a:r>
            <a:rPr lang="ru-RU" dirty="0" err="1" smtClean="0"/>
            <a:t>Фрунзенский</a:t>
          </a:r>
          <a:r>
            <a:rPr lang="ru-RU" dirty="0" smtClean="0"/>
            <a:t> район</a:t>
          </a:r>
          <a:endParaRPr lang="ru-RU" dirty="0"/>
        </a:p>
      </dgm:t>
    </dgm:pt>
    <dgm:pt modelId="{19D1D1B3-15C1-4CB1-8708-F88114811519}" type="parTrans" cxnId="{4BC2B610-B713-420D-9EA2-1956E14BEFE7}">
      <dgm:prSet/>
      <dgm:spPr/>
      <dgm:t>
        <a:bodyPr/>
        <a:lstStyle/>
        <a:p>
          <a:endParaRPr lang="ru-RU"/>
        </a:p>
      </dgm:t>
    </dgm:pt>
    <dgm:pt modelId="{B2E47355-C884-4931-AD11-9FF63B3E79AE}" type="sibTrans" cxnId="{4BC2B610-B713-420D-9EA2-1956E14BEFE7}">
      <dgm:prSet/>
      <dgm:spPr/>
      <dgm:t>
        <a:bodyPr/>
        <a:lstStyle/>
        <a:p>
          <a:endParaRPr lang="ru-RU"/>
        </a:p>
      </dgm:t>
    </dgm:pt>
    <dgm:pt modelId="{FB703C28-34E3-4D90-9F3B-14117692541C}">
      <dgm:prSet phldrT="[Текст]"/>
      <dgm:spPr/>
      <dgm:t>
        <a:bodyPr/>
        <a:lstStyle/>
        <a:p>
          <a:r>
            <a:rPr lang="ru-RU" dirty="0" smtClean="0"/>
            <a:t>Красно-</a:t>
          </a:r>
          <a:r>
            <a:rPr lang="ru-RU" dirty="0" err="1" smtClean="0"/>
            <a:t>перекопский</a:t>
          </a:r>
          <a:r>
            <a:rPr lang="ru-RU" dirty="0" smtClean="0"/>
            <a:t> район</a:t>
          </a:r>
          <a:endParaRPr lang="ru-RU" dirty="0"/>
        </a:p>
      </dgm:t>
    </dgm:pt>
    <dgm:pt modelId="{412F381F-5F30-4ED4-84A9-629F467DF6D6}" type="parTrans" cxnId="{6F62ACF0-0000-4081-AC27-3BAD24BD59CE}">
      <dgm:prSet/>
      <dgm:spPr/>
      <dgm:t>
        <a:bodyPr/>
        <a:lstStyle/>
        <a:p>
          <a:endParaRPr lang="ru-RU"/>
        </a:p>
      </dgm:t>
    </dgm:pt>
    <dgm:pt modelId="{241DA427-7C58-48EE-B3DC-52185E8F6AFA}" type="sibTrans" cxnId="{6F62ACF0-0000-4081-AC27-3BAD24BD59CE}">
      <dgm:prSet/>
      <dgm:spPr/>
      <dgm:t>
        <a:bodyPr/>
        <a:lstStyle/>
        <a:p>
          <a:endParaRPr lang="ru-RU"/>
        </a:p>
      </dgm:t>
    </dgm:pt>
    <dgm:pt modelId="{47A06EA5-74BB-48A0-A068-55A845BC3B6F}">
      <dgm:prSet/>
      <dgm:spPr/>
      <dgm:t>
        <a:bodyPr/>
        <a:lstStyle/>
        <a:p>
          <a:r>
            <a:rPr lang="ru-RU" dirty="0" smtClean="0"/>
            <a:t>Кировский район</a:t>
          </a:r>
          <a:endParaRPr lang="ru-RU" dirty="0"/>
        </a:p>
      </dgm:t>
    </dgm:pt>
    <dgm:pt modelId="{34F03036-DF74-44AA-B066-8BD9E8A2DFE2}" type="parTrans" cxnId="{613C7D3D-F8CB-4EDF-A942-60148DC3D287}">
      <dgm:prSet/>
      <dgm:spPr/>
      <dgm:t>
        <a:bodyPr/>
        <a:lstStyle/>
        <a:p>
          <a:endParaRPr lang="ru-RU"/>
        </a:p>
      </dgm:t>
    </dgm:pt>
    <dgm:pt modelId="{E09B5EF1-A98B-41DA-AA96-F41808F898BA}" type="sibTrans" cxnId="{613C7D3D-F8CB-4EDF-A942-60148DC3D287}">
      <dgm:prSet/>
      <dgm:spPr/>
      <dgm:t>
        <a:bodyPr/>
        <a:lstStyle/>
        <a:p>
          <a:endParaRPr lang="ru-RU"/>
        </a:p>
      </dgm:t>
    </dgm:pt>
    <dgm:pt modelId="{F3182138-B66B-495A-AD4A-1723F5B52EE5}" type="pres">
      <dgm:prSet presAssocID="{ACA7CE54-7B28-4B94-9652-7EAB93958F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D4B7B7-1C61-49B7-A0E0-8CDEAE7B5CD8}" type="pres">
      <dgm:prSet presAssocID="{CE5926BA-3B05-4AF8-ADD4-DC9C4AFC54A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E5222-F109-45B1-88F2-7AAFBF587C18}" type="pres">
      <dgm:prSet presAssocID="{CE5926BA-3B05-4AF8-ADD4-DC9C4AFC54AD}" presName="spNode" presStyleCnt="0"/>
      <dgm:spPr/>
    </dgm:pt>
    <dgm:pt modelId="{475607C2-4973-4D54-9F18-42D9F0F8EEF5}" type="pres">
      <dgm:prSet presAssocID="{43202583-C8A6-49B8-8770-302D9B866EE9}" presName="sibTrans" presStyleLbl="sibTrans1D1" presStyleIdx="0" presStyleCnt="6"/>
      <dgm:spPr/>
      <dgm:t>
        <a:bodyPr/>
        <a:lstStyle/>
        <a:p>
          <a:endParaRPr lang="ru-RU"/>
        </a:p>
      </dgm:t>
    </dgm:pt>
    <dgm:pt modelId="{6BC8BC2E-6E37-479C-90C5-E48CAFDDA2A2}" type="pres">
      <dgm:prSet presAssocID="{47A06EA5-74BB-48A0-A068-55A845BC3B6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D01768-6C1B-4D72-9F77-725DEAFEBA3C}" type="pres">
      <dgm:prSet presAssocID="{47A06EA5-74BB-48A0-A068-55A845BC3B6F}" presName="spNode" presStyleCnt="0"/>
      <dgm:spPr/>
    </dgm:pt>
    <dgm:pt modelId="{D88D707D-738B-4EBE-BD1C-FB5C1FB039D2}" type="pres">
      <dgm:prSet presAssocID="{E09B5EF1-A98B-41DA-AA96-F41808F898BA}" presName="sibTrans" presStyleLbl="sibTrans1D1" presStyleIdx="1" presStyleCnt="6"/>
      <dgm:spPr/>
      <dgm:t>
        <a:bodyPr/>
        <a:lstStyle/>
        <a:p>
          <a:endParaRPr lang="ru-RU"/>
        </a:p>
      </dgm:t>
    </dgm:pt>
    <dgm:pt modelId="{7A64F986-1EC5-47F4-A03C-A3EC6D4B27D0}" type="pres">
      <dgm:prSet presAssocID="{6D0EEDE8-0567-4014-85D0-FF95F7B620C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5A7F2-34BD-409A-B6DA-710D6DDE8F60}" type="pres">
      <dgm:prSet presAssocID="{6D0EEDE8-0567-4014-85D0-FF95F7B620CF}" presName="spNode" presStyleCnt="0"/>
      <dgm:spPr/>
    </dgm:pt>
    <dgm:pt modelId="{F13B7D42-87DC-4251-85BD-A33C19555757}" type="pres">
      <dgm:prSet presAssocID="{AF54BA6D-F653-400E-8C8E-4D81948F1982}" presName="sibTrans" presStyleLbl="sibTrans1D1" presStyleIdx="2" presStyleCnt="6"/>
      <dgm:spPr/>
      <dgm:t>
        <a:bodyPr/>
        <a:lstStyle/>
        <a:p>
          <a:endParaRPr lang="ru-RU"/>
        </a:p>
      </dgm:t>
    </dgm:pt>
    <dgm:pt modelId="{EAAB99F8-16DE-4662-8891-84985A3DF770}" type="pres">
      <dgm:prSet presAssocID="{274F77F3-C8EE-4DAD-B797-24F7961A37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C750F-4962-4480-9BB1-B2896251620D}" type="pres">
      <dgm:prSet presAssocID="{274F77F3-C8EE-4DAD-B797-24F7961A379A}" presName="spNode" presStyleCnt="0"/>
      <dgm:spPr/>
    </dgm:pt>
    <dgm:pt modelId="{10779EC8-4253-412C-9D32-8C0D2F531B59}" type="pres">
      <dgm:prSet presAssocID="{81262460-9D04-4A89-80FB-7658F2F8A783}" presName="sibTrans" presStyleLbl="sibTrans1D1" presStyleIdx="3" presStyleCnt="6"/>
      <dgm:spPr/>
      <dgm:t>
        <a:bodyPr/>
        <a:lstStyle/>
        <a:p>
          <a:endParaRPr lang="ru-RU"/>
        </a:p>
      </dgm:t>
    </dgm:pt>
    <dgm:pt modelId="{7871709E-5A58-4523-88C0-0F8FD21ACBE5}" type="pres">
      <dgm:prSet presAssocID="{73EEB209-849A-47DC-8348-1665C5AC7AE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E2F82-5977-4497-9652-D9B6896397CB}" type="pres">
      <dgm:prSet presAssocID="{73EEB209-849A-47DC-8348-1665C5AC7AE2}" presName="spNode" presStyleCnt="0"/>
      <dgm:spPr/>
    </dgm:pt>
    <dgm:pt modelId="{ED38321A-9236-4477-973D-95412F877F4F}" type="pres">
      <dgm:prSet presAssocID="{B2E47355-C884-4931-AD11-9FF63B3E79AE}" presName="sibTrans" presStyleLbl="sibTrans1D1" presStyleIdx="4" presStyleCnt="6"/>
      <dgm:spPr/>
      <dgm:t>
        <a:bodyPr/>
        <a:lstStyle/>
        <a:p>
          <a:endParaRPr lang="ru-RU"/>
        </a:p>
      </dgm:t>
    </dgm:pt>
    <dgm:pt modelId="{C52E6A78-6E59-49F9-91E8-3AD5CA948032}" type="pres">
      <dgm:prSet presAssocID="{FB703C28-34E3-4D90-9F3B-14117692541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B1FB3-8422-49E4-975C-957787B5FB2D}" type="pres">
      <dgm:prSet presAssocID="{FB703C28-34E3-4D90-9F3B-14117692541C}" presName="spNode" presStyleCnt="0"/>
      <dgm:spPr/>
    </dgm:pt>
    <dgm:pt modelId="{24A2146D-014B-42E6-A52E-E4219F168D60}" type="pres">
      <dgm:prSet presAssocID="{241DA427-7C58-48EE-B3DC-52185E8F6AFA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4BC2B610-B713-420D-9EA2-1956E14BEFE7}" srcId="{ACA7CE54-7B28-4B94-9652-7EAB93958FAC}" destId="{73EEB209-849A-47DC-8348-1665C5AC7AE2}" srcOrd="4" destOrd="0" parTransId="{19D1D1B3-15C1-4CB1-8708-F88114811519}" sibTransId="{B2E47355-C884-4931-AD11-9FF63B3E79AE}"/>
    <dgm:cxn modelId="{FE94C74D-3E0E-4FFC-B429-DDF52BD0BAAA}" type="presOf" srcId="{47A06EA5-74BB-48A0-A068-55A845BC3B6F}" destId="{6BC8BC2E-6E37-479C-90C5-E48CAFDDA2A2}" srcOrd="0" destOrd="0" presId="urn:microsoft.com/office/officeart/2005/8/layout/cycle6"/>
    <dgm:cxn modelId="{6F62ACF0-0000-4081-AC27-3BAD24BD59CE}" srcId="{ACA7CE54-7B28-4B94-9652-7EAB93958FAC}" destId="{FB703C28-34E3-4D90-9F3B-14117692541C}" srcOrd="5" destOrd="0" parTransId="{412F381F-5F30-4ED4-84A9-629F467DF6D6}" sibTransId="{241DA427-7C58-48EE-B3DC-52185E8F6AFA}"/>
    <dgm:cxn modelId="{D7557A7B-DBC2-411A-8515-0B130B684E17}" srcId="{ACA7CE54-7B28-4B94-9652-7EAB93958FAC}" destId="{6D0EEDE8-0567-4014-85D0-FF95F7B620CF}" srcOrd="2" destOrd="0" parTransId="{3BC2CF56-F762-47B1-BBDB-23AD8AFD78C9}" sibTransId="{AF54BA6D-F653-400E-8C8E-4D81948F1982}"/>
    <dgm:cxn modelId="{613C7D3D-F8CB-4EDF-A942-60148DC3D287}" srcId="{ACA7CE54-7B28-4B94-9652-7EAB93958FAC}" destId="{47A06EA5-74BB-48A0-A068-55A845BC3B6F}" srcOrd="1" destOrd="0" parTransId="{34F03036-DF74-44AA-B066-8BD9E8A2DFE2}" sibTransId="{E09B5EF1-A98B-41DA-AA96-F41808F898BA}"/>
    <dgm:cxn modelId="{9C77CA6C-5960-466F-85C4-2A85B7037630}" type="presOf" srcId="{FB703C28-34E3-4D90-9F3B-14117692541C}" destId="{C52E6A78-6E59-49F9-91E8-3AD5CA948032}" srcOrd="0" destOrd="0" presId="urn:microsoft.com/office/officeart/2005/8/layout/cycle6"/>
    <dgm:cxn modelId="{D2601D4A-A939-4F64-BE26-5D4F34E96DFF}" type="presOf" srcId="{73EEB209-849A-47DC-8348-1665C5AC7AE2}" destId="{7871709E-5A58-4523-88C0-0F8FD21ACBE5}" srcOrd="0" destOrd="0" presId="urn:microsoft.com/office/officeart/2005/8/layout/cycle6"/>
    <dgm:cxn modelId="{A489CA67-CF58-4FAC-A203-DD5DDBA9ECD3}" srcId="{ACA7CE54-7B28-4B94-9652-7EAB93958FAC}" destId="{274F77F3-C8EE-4DAD-B797-24F7961A379A}" srcOrd="3" destOrd="0" parTransId="{0B96B654-C34B-43CE-9435-0DA2A9A9768E}" sibTransId="{81262460-9D04-4A89-80FB-7658F2F8A783}"/>
    <dgm:cxn modelId="{5BF43B5F-060C-4276-A56C-6D0F3FE231EA}" type="presOf" srcId="{E09B5EF1-A98B-41DA-AA96-F41808F898BA}" destId="{D88D707D-738B-4EBE-BD1C-FB5C1FB039D2}" srcOrd="0" destOrd="0" presId="urn:microsoft.com/office/officeart/2005/8/layout/cycle6"/>
    <dgm:cxn modelId="{A2B80ACD-E0A4-4F43-9256-E66161CEB489}" type="presOf" srcId="{81262460-9D04-4A89-80FB-7658F2F8A783}" destId="{10779EC8-4253-412C-9D32-8C0D2F531B59}" srcOrd="0" destOrd="0" presId="urn:microsoft.com/office/officeart/2005/8/layout/cycle6"/>
    <dgm:cxn modelId="{B5D2BB5C-498C-49A7-9879-BFB433C1EB82}" type="presOf" srcId="{ACA7CE54-7B28-4B94-9652-7EAB93958FAC}" destId="{F3182138-B66B-495A-AD4A-1723F5B52EE5}" srcOrd="0" destOrd="0" presId="urn:microsoft.com/office/officeart/2005/8/layout/cycle6"/>
    <dgm:cxn modelId="{13AA5B8D-B252-4BC9-A3C0-A77109719147}" type="presOf" srcId="{43202583-C8A6-49B8-8770-302D9B866EE9}" destId="{475607C2-4973-4D54-9F18-42D9F0F8EEF5}" srcOrd="0" destOrd="0" presId="urn:microsoft.com/office/officeart/2005/8/layout/cycle6"/>
    <dgm:cxn modelId="{28D533E9-75DC-4916-BFF9-DCA052092F4F}" type="presOf" srcId="{274F77F3-C8EE-4DAD-B797-24F7961A379A}" destId="{EAAB99F8-16DE-4662-8891-84985A3DF770}" srcOrd="0" destOrd="0" presId="urn:microsoft.com/office/officeart/2005/8/layout/cycle6"/>
    <dgm:cxn modelId="{9C365DF7-C6C9-4514-8B3A-5D9B1AECC833}" type="presOf" srcId="{CE5926BA-3B05-4AF8-ADD4-DC9C4AFC54AD}" destId="{CBD4B7B7-1C61-49B7-A0E0-8CDEAE7B5CD8}" srcOrd="0" destOrd="0" presId="urn:microsoft.com/office/officeart/2005/8/layout/cycle6"/>
    <dgm:cxn modelId="{1DFCE9B9-816B-4D5F-9D64-C30159688BAF}" type="presOf" srcId="{B2E47355-C884-4931-AD11-9FF63B3E79AE}" destId="{ED38321A-9236-4477-973D-95412F877F4F}" srcOrd="0" destOrd="0" presId="urn:microsoft.com/office/officeart/2005/8/layout/cycle6"/>
    <dgm:cxn modelId="{04D978F3-33C6-4317-AE31-4EDC696BE03A}" type="presOf" srcId="{AF54BA6D-F653-400E-8C8E-4D81948F1982}" destId="{F13B7D42-87DC-4251-85BD-A33C19555757}" srcOrd="0" destOrd="0" presId="urn:microsoft.com/office/officeart/2005/8/layout/cycle6"/>
    <dgm:cxn modelId="{E10509BE-A4F0-4904-843B-9E05986881B1}" type="presOf" srcId="{6D0EEDE8-0567-4014-85D0-FF95F7B620CF}" destId="{7A64F986-1EC5-47F4-A03C-A3EC6D4B27D0}" srcOrd="0" destOrd="0" presId="urn:microsoft.com/office/officeart/2005/8/layout/cycle6"/>
    <dgm:cxn modelId="{5B0FBCD9-EE85-4C51-B05A-206931C9115A}" srcId="{ACA7CE54-7B28-4B94-9652-7EAB93958FAC}" destId="{CE5926BA-3B05-4AF8-ADD4-DC9C4AFC54AD}" srcOrd="0" destOrd="0" parTransId="{0D84EB79-D1F5-4F04-AAB0-49029439C9AC}" sibTransId="{43202583-C8A6-49B8-8770-302D9B866EE9}"/>
    <dgm:cxn modelId="{A009C0A4-BA70-4011-AFE4-7B79E1D1DAC2}" type="presOf" srcId="{241DA427-7C58-48EE-B3DC-52185E8F6AFA}" destId="{24A2146D-014B-42E6-A52E-E4219F168D60}" srcOrd="0" destOrd="0" presId="urn:microsoft.com/office/officeart/2005/8/layout/cycle6"/>
    <dgm:cxn modelId="{AB0419AE-8880-4219-8D15-35D21D20B5A3}" type="presParOf" srcId="{F3182138-B66B-495A-AD4A-1723F5B52EE5}" destId="{CBD4B7B7-1C61-49B7-A0E0-8CDEAE7B5CD8}" srcOrd="0" destOrd="0" presId="urn:microsoft.com/office/officeart/2005/8/layout/cycle6"/>
    <dgm:cxn modelId="{0CD00A6D-E959-4C88-BEDC-B3D9B55ACC93}" type="presParOf" srcId="{F3182138-B66B-495A-AD4A-1723F5B52EE5}" destId="{DD3E5222-F109-45B1-88F2-7AAFBF587C18}" srcOrd="1" destOrd="0" presId="urn:microsoft.com/office/officeart/2005/8/layout/cycle6"/>
    <dgm:cxn modelId="{7AF358DA-4E8A-44A0-BD8A-140FFCAA77A9}" type="presParOf" srcId="{F3182138-B66B-495A-AD4A-1723F5B52EE5}" destId="{475607C2-4973-4D54-9F18-42D9F0F8EEF5}" srcOrd="2" destOrd="0" presId="urn:microsoft.com/office/officeart/2005/8/layout/cycle6"/>
    <dgm:cxn modelId="{55F3E21E-87F5-4C1F-90EB-C9EDFA9033AF}" type="presParOf" srcId="{F3182138-B66B-495A-AD4A-1723F5B52EE5}" destId="{6BC8BC2E-6E37-479C-90C5-E48CAFDDA2A2}" srcOrd="3" destOrd="0" presId="urn:microsoft.com/office/officeart/2005/8/layout/cycle6"/>
    <dgm:cxn modelId="{D22ED9E4-DE38-418C-B409-77F8B40BA938}" type="presParOf" srcId="{F3182138-B66B-495A-AD4A-1723F5B52EE5}" destId="{92D01768-6C1B-4D72-9F77-725DEAFEBA3C}" srcOrd="4" destOrd="0" presId="urn:microsoft.com/office/officeart/2005/8/layout/cycle6"/>
    <dgm:cxn modelId="{FD9861D4-DA5C-4ADB-8901-520A763D87F0}" type="presParOf" srcId="{F3182138-B66B-495A-AD4A-1723F5B52EE5}" destId="{D88D707D-738B-4EBE-BD1C-FB5C1FB039D2}" srcOrd="5" destOrd="0" presId="urn:microsoft.com/office/officeart/2005/8/layout/cycle6"/>
    <dgm:cxn modelId="{FE4B34A4-2FF9-4452-B8D7-B3FEC2605BF0}" type="presParOf" srcId="{F3182138-B66B-495A-AD4A-1723F5B52EE5}" destId="{7A64F986-1EC5-47F4-A03C-A3EC6D4B27D0}" srcOrd="6" destOrd="0" presId="urn:microsoft.com/office/officeart/2005/8/layout/cycle6"/>
    <dgm:cxn modelId="{3877CD13-F635-4B77-9870-214782B57E41}" type="presParOf" srcId="{F3182138-B66B-495A-AD4A-1723F5B52EE5}" destId="{46A5A7F2-34BD-409A-B6DA-710D6DDE8F60}" srcOrd="7" destOrd="0" presId="urn:microsoft.com/office/officeart/2005/8/layout/cycle6"/>
    <dgm:cxn modelId="{14F4B85A-BA6F-416A-9F28-D5C73A0F50AE}" type="presParOf" srcId="{F3182138-B66B-495A-AD4A-1723F5B52EE5}" destId="{F13B7D42-87DC-4251-85BD-A33C19555757}" srcOrd="8" destOrd="0" presId="urn:microsoft.com/office/officeart/2005/8/layout/cycle6"/>
    <dgm:cxn modelId="{FE5561F7-4776-4143-A7B8-C01BF6D43428}" type="presParOf" srcId="{F3182138-B66B-495A-AD4A-1723F5B52EE5}" destId="{EAAB99F8-16DE-4662-8891-84985A3DF770}" srcOrd="9" destOrd="0" presId="urn:microsoft.com/office/officeart/2005/8/layout/cycle6"/>
    <dgm:cxn modelId="{8488411A-D5D6-4947-84AF-F07EC0195CFC}" type="presParOf" srcId="{F3182138-B66B-495A-AD4A-1723F5B52EE5}" destId="{CD0C750F-4962-4480-9BB1-B2896251620D}" srcOrd="10" destOrd="0" presId="urn:microsoft.com/office/officeart/2005/8/layout/cycle6"/>
    <dgm:cxn modelId="{54E14926-F96C-4AC5-9BEF-B474CC579514}" type="presParOf" srcId="{F3182138-B66B-495A-AD4A-1723F5B52EE5}" destId="{10779EC8-4253-412C-9D32-8C0D2F531B59}" srcOrd="11" destOrd="0" presId="urn:microsoft.com/office/officeart/2005/8/layout/cycle6"/>
    <dgm:cxn modelId="{E1823C25-5A6C-431B-85F8-9D9C25D09F39}" type="presParOf" srcId="{F3182138-B66B-495A-AD4A-1723F5B52EE5}" destId="{7871709E-5A58-4523-88C0-0F8FD21ACBE5}" srcOrd="12" destOrd="0" presId="urn:microsoft.com/office/officeart/2005/8/layout/cycle6"/>
    <dgm:cxn modelId="{F153CDA9-8DDB-49D6-B2C3-811587761396}" type="presParOf" srcId="{F3182138-B66B-495A-AD4A-1723F5B52EE5}" destId="{6F8E2F82-5977-4497-9652-D9B6896397CB}" srcOrd="13" destOrd="0" presId="urn:microsoft.com/office/officeart/2005/8/layout/cycle6"/>
    <dgm:cxn modelId="{006CFC85-84ED-45BA-BC72-40A9F7D28534}" type="presParOf" srcId="{F3182138-B66B-495A-AD4A-1723F5B52EE5}" destId="{ED38321A-9236-4477-973D-95412F877F4F}" srcOrd="14" destOrd="0" presId="urn:microsoft.com/office/officeart/2005/8/layout/cycle6"/>
    <dgm:cxn modelId="{5C3F5143-B298-46A3-A452-CF26F144C42F}" type="presParOf" srcId="{F3182138-B66B-495A-AD4A-1723F5B52EE5}" destId="{C52E6A78-6E59-49F9-91E8-3AD5CA948032}" srcOrd="15" destOrd="0" presId="urn:microsoft.com/office/officeart/2005/8/layout/cycle6"/>
    <dgm:cxn modelId="{647EB787-CD05-42D8-9BBF-410500D8DC94}" type="presParOf" srcId="{F3182138-B66B-495A-AD4A-1723F5B52EE5}" destId="{3CCB1FB3-8422-49E4-975C-957787B5FB2D}" srcOrd="16" destOrd="0" presId="urn:microsoft.com/office/officeart/2005/8/layout/cycle6"/>
    <dgm:cxn modelId="{65F29472-0891-436C-ACCB-51704622A3A0}" type="presParOf" srcId="{F3182138-B66B-495A-AD4A-1723F5B52EE5}" destId="{24A2146D-014B-42E6-A52E-E4219F168D60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6550B-6255-4C0C-93F3-03646AAB2A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1F04E-D61E-4361-8F2F-D32FA823F6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6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7C577-72B3-47F4-B0D5-6D7C8A6A7F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0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342606"/>
            <a:ext cx="5486400" cy="4114800"/>
          </a:xfrm>
        </p:spPr>
        <p:txBody>
          <a:bodyPr>
            <a:normAutofit fontScale="85000" lnSpcReduction="10000"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2015г. в трех муниципальных районах области реализован пилотный проект по внедрению АИС учета контингента. С учетом результатов пилотного проекта разработан проект ТЗ, который был рассмотрен и согласован межведомственной рабочей группой.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Ответственным координатором реализации проекта «Контингент» на территории региона определено ГАУ РО РИАЦРО (учреждение подведомственное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минобразованию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РО). ГАУ РО РИАЦРО в рамках своих полномочий провело закупочные процедуры в соответствии с утвержденным ТЗ.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тем, что АИС ЭДС функционировала на территории РО с 2013г, была проведена модернизация данной системы с целью интеграции ее в АИС «Контингент». В рамках исполнения ТЗ были созданы программные продукты - ЭК, ЭШ, ЭДО и интегрированы в единую региональную систему.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Следующим этапом был организован сбор данных с 6 образовательных организаций разного типа для проведения тестового взаимодействия регионального сегмента с федеральным. Одновременно был организован сбор данных о контингенте со всех образовательных организаций региона –1562 организации (исключение на данном этапе составили ВУЗы, коррекционные школы).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информации о контингенте обучающихся с образовательных организаций производился с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закодированных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флэш-носителей. Специалисты, предоставляющие информацию, подписывали документ о неразглашении и не передачи информации. Информация аккумулировалась на защищенных компьютерах.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Минобразованием РО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проводилась разъяснительная работа с специалистами муниципальных управлений образования и руководителями образовательными организациями.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по контингенту ДО, загружены в АИС «Контингент» в автоматическом режиме.</a:t>
            </a:r>
            <a:endParaRPr lang="ru-RU" sz="105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7C577-72B3-47F4-B0D5-6D7C8A6A7F6F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7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Не плохо было бы выделить несколько ключевых преимуществ портала?!</a:t>
            </a:r>
          </a:p>
          <a:p>
            <a:r>
              <a:rPr lang="ru-RU" baseline="0" dirty="0" smtClean="0"/>
              <a:t>По возможности дать описание </a:t>
            </a:r>
            <a:r>
              <a:rPr lang="ru-RU" baseline="0" smtClean="0"/>
              <a:t>по функциональным </a:t>
            </a:r>
            <a:r>
              <a:rPr lang="ru-RU" baseline="0" dirty="0" smtClean="0"/>
              <a:t>характеристикам.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7C577-72B3-47F4-B0D5-6D7C8A6A7F6F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5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AA03B-ABEB-4E41-8045-44ABA745615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9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AA03B-ABEB-4E41-8045-44ABA745615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1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Не плохо было бы выделить несколько ключевых преимуществ портала?!</a:t>
            </a:r>
          </a:p>
          <a:p>
            <a:r>
              <a:rPr lang="ru-RU" baseline="0" dirty="0" smtClean="0"/>
              <a:t>По возможности дать описание </a:t>
            </a:r>
            <a:r>
              <a:rPr lang="ru-RU" baseline="0" smtClean="0"/>
              <a:t>по функциональным </a:t>
            </a:r>
            <a:r>
              <a:rPr lang="ru-RU" baseline="0" dirty="0" smtClean="0"/>
              <a:t>характеристикам.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7C577-72B3-47F4-B0D5-6D7C8A6A7F6F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4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0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26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2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96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6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19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4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6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9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ACA1-C63F-48D8-B670-547D9EEB51D4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4363C-5538-41A0-ACA8-DB6C1CF35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7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yandex.ru/maps/?um=constructor:2ead12a7bb4fff72cee681e4c5b3ff8f33373c73df685bbd2a1f60bbe604adb5&amp;source=constructor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6.emf"/><Relationship Id="rId4" Type="http://schemas.microsoft.com/office/2007/relationships/hdphoto" Target="../media/hdphoto1.wdp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7.xml"/><Relationship Id="rId7" Type="http://schemas.openxmlformats.org/officeDocument/2006/relationships/slide" Target="slide14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1\zavuch\Общие школьные документы\Департамент образования\Материалы с выступлениями на конференциях и семинарах\Августовские конференции\АК 2016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2" y="-28576"/>
            <a:ext cx="12258676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165143" y="1279616"/>
            <a:ext cx="12060195" cy="4007712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59864" y="1090687"/>
            <a:ext cx="88282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dirty="0">
                <a:solidFill>
                  <a:srgbClr val="C00000"/>
                </a:solidFill>
              </a:rPr>
              <a:t>Совет директоров </a:t>
            </a:r>
            <a:r>
              <a:rPr lang="ru-RU" sz="5400" b="1" dirty="0" smtClean="0">
                <a:solidFill>
                  <a:srgbClr val="C00000"/>
                </a:solidFill>
              </a:rPr>
              <a:t>школ </a:t>
            </a:r>
            <a:r>
              <a:rPr lang="ru-RU" sz="5400" b="1" dirty="0">
                <a:solidFill>
                  <a:srgbClr val="C00000"/>
                </a:solidFill>
              </a:rPr>
              <a:t>-</a:t>
            </a:r>
            <a:br>
              <a:rPr lang="ru-RU" sz="5400" b="1" dirty="0">
                <a:solidFill>
                  <a:srgbClr val="C00000"/>
                </a:solidFill>
              </a:rPr>
            </a:br>
            <a:r>
              <a:rPr lang="ru-RU" sz="5400" b="1" dirty="0">
                <a:solidFill>
                  <a:srgbClr val="C00000"/>
                </a:solidFill>
              </a:rPr>
              <a:t>стратегический ресурс</a:t>
            </a:r>
            <a:br>
              <a:rPr lang="ru-RU" sz="5400" b="1" dirty="0">
                <a:solidFill>
                  <a:srgbClr val="C00000"/>
                </a:solidFill>
              </a:rPr>
            </a:br>
            <a:r>
              <a:rPr lang="ru-RU" sz="5400" b="1" dirty="0">
                <a:solidFill>
                  <a:srgbClr val="C00000"/>
                </a:solidFill>
              </a:rPr>
              <a:t> развития МСО</a:t>
            </a:r>
            <a:endParaRPr lang="ru-RU" sz="5400" b="1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177" y="2958353"/>
            <a:ext cx="3596306" cy="26960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9788" y="6481482"/>
            <a:ext cx="9885550" cy="242047"/>
          </a:xfrm>
          <a:prstGeom prst="rect">
            <a:avLst/>
          </a:prstGeom>
          <a:solidFill>
            <a:srgbClr val="2643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ru-RU" b="1" i="1" dirty="0">
                <a:solidFill>
                  <a:srgbClr val="FFFF00"/>
                </a:solidFill>
                <a:latin typeface="Cambria" pitchFamily="18" charset="0"/>
              </a:rPr>
              <a:t>г. </a:t>
            </a:r>
            <a:r>
              <a:rPr lang="ru-RU" b="1" i="1" dirty="0" smtClean="0">
                <a:solidFill>
                  <a:srgbClr val="FFFF00"/>
                </a:solidFill>
                <a:latin typeface="Cambria" pitchFamily="18" charset="0"/>
              </a:rPr>
              <a:t>Ярославль 16 октября </a:t>
            </a:r>
            <a:r>
              <a:rPr lang="ru-RU" b="1" i="1" dirty="0">
                <a:solidFill>
                  <a:srgbClr val="FFFF00"/>
                </a:solidFill>
                <a:latin typeface="Cambria" pitchFamily="18" charset="0"/>
              </a:rPr>
              <a:t>2019 г</a:t>
            </a:r>
            <a:r>
              <a:rPr lang="ru-RU" b="1" i="1" dirty="0" smtClean="0">
                <a:solidFill>
                  <a:srgbClr val="FFFF00"/>
                </a:solidFill>
                <a:latin typeface="Cambria" pitchFamily="18" charset="0"/>
              </a:rPr>
              <a:t>.</a:t>
            </a:r>
            <a:endParaRPr lang="ru-RU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1291524" y="4761269"/>
            <a:ext cx="47838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alibri" pitchFamily="34" charset="0"/>
              </a:rPr>
              <a:t>МО Республики 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Татарстан –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Знакомство с системой образования Татарстана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74" name="Picture 2" descr="N:\Совет директоров\Поездки\Казань\Казань фото\17.10 МО РТ\IMG_20161017_1007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 r="3187" b="5747"/>
          <a:stretch/>
        </p:blipFill>
        <p:spPr bwMode="auto">
          <a:xfrm rot="21351987">
            <a:off x="471584" y="805548"/>
            <a:ext cx="4918798" cy="360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7167306" y="6273317"/>
            <a:ext cx="3280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Череповец</a:t>
            </a: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6524786" y="937067"/>
            <a:ext cx="54521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Москва –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 Эффективность управления ОО и профессиональный стандарт руководителя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38113" y="217466"/>
            <a:ext cx="6338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Выездные семинары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6"/>
          <a:stretch/>
        </p:blipFill>
        <p:spPr>
          <a:xfrm>
            <a:off x="6857340" y="2899378"/>
            <a:ext cx="4809612" cy="304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8921" y="901541"/>
            <a:ext cx="1097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Calibri" panose="020F0502020204030204" pitchFamily="34" charset="0"/>
              <a:buChar char="◊"/>
            </a:pPr>
            <a:r>
              <a:rPr lang="ru-RU" sz="2800" dirty="0" smtClean="0"/>
              <a:t>Тутаев – Сетевое взаимодействие образовательных учреждений города Тутаева по организации профильного обучения</a:t>
            </a:r>
          </a:p>
          <a:p>
            <a:pPr marL="457200" indent="-457200">
              <a:buClr>
                <a:srgbClr val="FF0000"/>
              </a:buClr>
              <a:buFont typeface="Calibri" panose="020F0502020204030204" pitchFamily="34" charset="0"/>
              <a:buChar char="◊"/>
            </a:pPr>
            <a:r>
              <a:rPr lang="ru-RU" sz="2800" dirty="0" smtClean="0"/>
              <a:t>Рыбинск – Информационно-образовательный центр</a:t>
            </a:r>
          </a:p>
          <a:p>
            <a:pPr marL="457200" indent="-457200">
              <a:buClr>
                <a:srgbClr val="FF0000"/>
              </a:buClr>
              <a:buFont typeface="Calibri" panose="020F0502020204030204" pitchFamily="34" charset="0"/>
              <a:buChar char="◊"/>
            </a:pPr>
            <a:r>
              <a:rPr lang="ru-RU" sz="2800" dirty="0" smtClean="0"/>
              <a:t>Череповец – Цифровая школа. Организация школьного питания</a:t>
            </a:r>
          </a:p>
          <a:p>
            <a:pPr marL="457200" indent="-457200">
              <a:buClr>
                <a:srgbClr val="FF0000"/>
              </a:buClr>
              <a:buFont typeface="Calibri" panose="020F0502020204030204" pitchFamily="34" charset="0"/>
              <a:buChar char="◊"/>
            </a:pPr>
            <a:r>
              <a:rPr lang="ru-RU" sz="2800" dirty="0" smtClean="0"/>
              <a:t>Владимир – ФГОС  и образование в инклюзивной </a:t>
            </a:r>
            <a:r>
              <a:rPr lang="ru-RU" sz="2800" dirty="0"/>
              <a:t>среде</a:t>
            </a:r>
            <a:endParaRPr lang="ru-RU" sz="2800" dirty="0" smtClean="0"/>
          </a:p>
          <a:p>
            <a:pPr marL="457200" indent="-457200">
              <a:buClr>
                <a:srgbClr val="FF0000"/>
              </a:buClr>
              <a:buFont typeface="Calibri" panose="020F0502020204030204" pitchFamily="34" charset="0"/>
              <a:buChar char="◊"/>
            </a:pPr>
            <a:r>
              <a:rPr lang="ru-RU" sz="2800" dirty="0" smtClean="0"/>
              <a:t>Кострома – Организация школьной образовательной среды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4358"/>
          <a:stretch/>
        </p:blipFill>
        <p:spPr>
          <a:xfrm>
            <a:off x="6303025" y="3614239"/>
            <a:ext cx="5008446" cy="26396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34" y="3813697"/>
            <a:ext cx="3110811" cy="2333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68921" y="0"/>
            <a:ext cx="69079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Образовательный туризм</a:t>
            </a:r>
            <a:endParaRPr lang="ru-RU" sz="4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>
          <a:xfrm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8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746549"/>
            <a:ext cx="12192000" cy="154365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39" descr="подчеркивание размытое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382" r="14063"/>
          <a:stretch>
            <a:fillRect/>
          </a:stretch>
        </p:blipFill>
        <p:spPr bwMode="auto">
          <a:xfrm>
            <a:off x="-1587" y="675457"/>
            <a:ext cx="12106667" cy="21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://uprava-kapotnya.mos.ru/upload/medialibrary/337/kursy-povysheniya-it_kompetentsi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08" y="1188057"/>
            <a:ext cx="57340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5076673" y="1200700"/>
            <a:ext cx="246752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4400" b="1" dirty="0" smtClean="0">
                <a:solidFill>
                  <a:srgbClr val="C00000"/>
                </a:solidFill>
              </a:rPr>
              <a:t>?</a:t>
            </a:r>
            <a:endParaRPr lang="ru-RU" sz="34400" dirty="0">
              <a:solidFill>
                <a:srgbClr val="2F55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5931" y="0"/>
            <a:ext cx="99255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обеспечить быстрый доступ к ресурсам?</a:t>
            </a:r>
            <a:endParaRPr lang="ru-RU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17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6" y="314373"/>
            <a:ext cx="10321870" cy="563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назад 2">
            <a:hlinkClick r:id="rId3" action="ppaction://hlinksldjump" highlightClick="1"/>
          </p:cNvPr>
          <p:cNvSpPr/>
          <p:nvPr/>
        </p:nvSpPr>
        <p:spPr>
          <a:xfrm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4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21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Главная цель проекта </a:t>
            </a:r>
            <a:r>
              <a:rPr lang="ru-RU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2016 года</a:t>
            </a:r>
            <a:endParaRPr lang="ru-RU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215" y="1916919"/>
            <a:ext cx="4663699" cy="2953169"/>
          </a:xfrm>
          <a:prstGeom prst="round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3077" tIns="41538" rIns="83077" bIns="41538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Формирование новой архитектоники инновационного пространства эффективного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управления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http://pandia.ru/text/78/389/images/image002_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913668"/>
            <a:ext cx="5362413" cy="52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5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88" y="288131"/>
            <a:ext cx="3813214" cy="2114106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Архитектоника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0108" y="576263"/>
            <a:ext cx="8598975" cy="2120442"/>
          </a:xfrm>
        </p:spPr>
        <p:txBody>
          <a:bodyPr>
            <a:noAutofit/>
          </a:bodyPr>
          <a:lstStyle/>
          <a:p>
            <a:pPr marL="109537" indent="0">
              <a:buNone/>
            </a:pPr>
            <a:r>
              <a:rPr lang="ru-RU" dirty="0">
                <a:latin typeface="+mj-lt"/>
              </a:rPr>
              <a:t>состоит из двух слов греческого происхождения: </a:t>
            </a:r>
            <a:r>
              <a:rPr lang="ru-RU" dirty="0">
                <a:latin typeface="+mj-lt"/>
                <a:hlinkClick r:id="rId2" tooltip="Древнегреческий язык"/>
              </a:rPr>
              <a:t>др.-греч.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ἀρχι</a:t>
            </a:r>
            <a:r>
              <a:rPr lang="ru-RU" dirty="0">
                <a:latin typeface="+mj-lt"/>
              </a:rPr>
              <a:t> (</a:t>
            </a:r>
            <a:r>
              <a:rPr lang="ru-RU" dirty="0" err="1">
                <a:latin typeface="+mj-lt"/>
              </a:rPr>
              <a:t>archi</a:t>
            </a:r>
            <a:r>
              <a:rPr lang="ru-RU" dirty="0">
                <a:latin typeface="+mj-lt"/>
              </a:rPr>
              <a:t>) —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главный</a:t>
            </a:r>
            <a:r>
              <a:rPr lang="ru-RU" dirty="0">
                <a:latin typeface="+mj-lt"/>
              </a:rPr>
              <a:t> и </a:t>
            </a:r>
            <a:r>
              <a:rPr lang="ru-RU" dirty="0">
                <a:latin typeface="+mj-lt"/>
                <a:hlinkClick r:id="rId2" tooltip="Древнегреческий язык"/>
              </a:rPr>
              <a:t>др.-греч.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τεκτον</a:t>
            </a:r>
            <a:r>
              <a:rPr lang="ru-RU" dirty="0">
                <a:latin typeface="+mj-lt"/>
              </a:rPr>
              <a:t> (</a:t>
            </a:r>
            <a:r>
              <a:rPr lang="ru-RU" dirty="0" err="1">
                <a:latin typeface="+mj-lt"/>
              </a:rPr>
              <a:t>tektos</a:t>
            </a:r>
            <a:r>
              <a:rPr lang="ru-RU" dirty="0">
                <a:latin typeface="+mj-lt"/>
              </a:rPr>
              <a:t>) —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строить</a:t>
            </a:r>
            <a:r>
              <a:rPr lang="ru-RU" dirty="0">
                <a:latin typeface="+mj-lt"/>
              </a:rPr>
              <a:t>, возводить, что в прямом переводе означает «главное устроение» (или основное строение).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57" t="4343" r="2916" b="11798"/>
          <a:stretch/>
        </p:blipFill>
        <p:spPr>
          <a:xfrm>
            <a:off x="7604152" y="2598647"/>
            <a:ext cx="4288845" cy="3430193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705804" y="2984837"/>
            <a:ext cx="6431796" cy="2662295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1D7B5"/>
              </a:buClr>
              <a:buFont typeface="Georgia" pitchFamily="18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1D7B5"/>
              </a:buClr>
              <a:buFont typeface="Georgia" pitchFamily="18" charset="0"/>
              <a:buChar char="▫"/>
              <a:defRPr sz="1400" kern="1200">
                <a:solidFill>
                  <a:srgbClr val="D1D7B5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>
              <a:buNone/>
            </a:pPr>
            <a:r>
              <a:rPr lang="ru-RU" sz="3200" b="1" dirty="0"/>
              <a:t>- </a:t>
            </a:r>
            <a:r>
              <a:rPr lang="ru-RU" sz="3200" b="1" dirty="0">
                <a:solidFill>
                  <a:srgbClr val="C00000"/>
                </a:solidFill>
              </a:rPr>
              <a:t>гармоничное сочетание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частей в одном стройном целом взаимосвязь составляющих его частей и элементов, определяемая общей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идеей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78" y="0"/>
            <a:ext cx="9872420" cy="63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назад 2">
            <a:hlinkClick r:id="rId4" action="ppaction://hlinksldjump" highlightClick="1"/>
          </p:cNvPr>
          <p:cNvSpPr/>
          <p:nvPr/>
        </p:nvSpPr>
        <p:spPr>
          <a:xfrm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098400" y="80481"/>
            <a:ext cx="6669684" cy="7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911" tIns="52457" rIns="104911" bIns="52457">
            <a:spAutoFit/>
          </a:bodyPr>
          <a:lstStyle/>
          <a:p>
            <a:pPr lvl="1">
              <a:defRPr/>
            </a:pPr>
            <a:r>
              <a:rPr lang="ru-RU" altLang="ru-RU" sz="4400" dirty="0">
                <a:solidFill>
                  <a:srgbClr val="C00000"/>
                </a:solidFill>
              </a:rPr>
              <a:t>Сетевое взаимодействие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74423385"/>
              </p:ext>
            </p:extLst>
          </p:nvPr>
        </p:nvGraphicFramePr>
        <p:xfrm>
          <a:off x="-33338" y="704168"/>
          <a:ext cx="6631552" cy="4937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одержимое 2"/>
          <p:cNvSpPr txBox="1">
            <a:spLocks/>
          </p:cNvSpPr>
          <p:nvPr/>
        </p:nvSpPr>
        <p:spPr>
          <a:xfrm>
            <a:off x="6261315" y="1334598"/>
            <a:ext cx="5528903" cy="45674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Проведены семинары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в районах по управленческим аспектам,</a:t>
            </a: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Разработан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пакет документов по переходу на эффективный контракт 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Индивидуальное консультирование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Взаимодействие с бизнес-структурами</a:t>
            </a: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ВКС с Союзом  гимназистов России</a:t>
            </a:r>
          </a:p>
          <a:p>
            <a:endParaRPr lang="ru-RU" dirty="0"/>
          </a:p>
        </p:txBody>
      </p:sp>
      <p:sp>
        <p:nvSpPr>
          <p:cNvPr id="5" name="Управляющая кнопка: назад 4">
            <a:hlinkClick r:id="rId8" action="ppaction://hlinksldjump" highlightClick="1"/>
          </p:cNvPr>
          <p:cNvSpPr/>
          <p:nvPr/>
        </p:nvSpPr>
        <p:spPr>
          <a:xfrm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653" y="368461"/>
            <a:ext cx="11258554" cy="5762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Востребованность опыта управленческой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206" t="1050" r="1404" b="4855"/>
          <a:stretch/>
        </p:blipFill>
        <p:spPr>
          <a:xfrm>
            <a:off x="0" y="982639"/>
            <a:ext cx="6905767" cy="3398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385" t="4384" r="1385" b="2632"/>
          <a:stretch/>
        </p:blipFill>
        <p:spPr>
          <a:xfrm>
            <a:off x="5213445" y="2210937"/>
            <a:ext cx="5732059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2" y="333496"/>
            <a:ext cx="8732726" cy="5074966"/>
          </a:xfrm>
          <a:prstGeom prst="rect">
            <a:avLst/>
          </a:prstGeom>
        </p:spPr>
      </p:pic>
      <p:sp useBgFill="1"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313376" y="333497"/>
            <a:ext cx="5688124" cy="1666754"/>
          </a:xfrm>
        </p:spPr>
        <p:txBody>
          <a:bodyPr>
            <a:noAutofit/>
          </a:bodyPr>
          <a:lstStyle/>
          <a:p>
            <a:pPr marL="109537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	В ближайшей перспективе в каждом регионе должны появиться проектные офисы и подготовленные для реализации проектных задач команды…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43744" y="5559189"/>
            <a:ext cx="913926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1D7B5"/>
              </a:buClr>
              <a:buFont typeface="Georgia" pitchFamily="18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itchFamily="18" charset="0"/>
              <a:buChar char="▫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1D7B5"/>
              </a:buClr>
              <a:buFont typeface="Georgia" pitchFamily="18" charset="0"/>
              <a:buChar char="▫"/>
              <a:defRPr sz="1400" kern="1200">
                <a:solidFill>
                  <a:srgbClr val="D1D7B5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b="1" i="1" dirty="0">
                <a:solidFill>
                  <a:srgbClr val="004070"/>
                </a:solidFill>
                <a:latin typeface="Cambria" pitchFamily="18" charset="0"/>
              </a:rPr>
              <a:t>8 октября 2018 года -  селекторное совещание с регионами в </a:t>
            </a:r>
            <a:r>
              <a:rPr lang="ru-RU" b="1" i="1" dirty="0" err="1">
                <a:solidFill>
                  <a:srgbClr val="004070"/>
                </a:solidFill>
                <a:latin typeface="Cambria" pitchFamily="18" charset="0"/>
              </a:rPr>
              <a:t>Минпросвещения</a:t>
            </a:r>
            <a:r>
              <a:rPr lang="ru-RU" b="1" i="1" dirty="0">
                <a:solidFill>
                  <a:srgbClr val="004070"/>
                </a:solidFill>
                <a:latin typeface="Cambria" pitchFamily="18" charset="0"/>
              </a:rPr>
              <a:t> России</a:t>
            </a:r>
          </a:p>
        </p:txBody>
      </p:sp>
    </p:spTree>
    <p:extLst>
      <p:ext uri="{BB962C8B-B14F-4D97-AF65-F5344CB8AC3E}">
        <p14:creationId xmlns:p14="http://schemas.microsoft.com/office/powerpoint/2010/main" val="66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yarnews.net/files/1/1000/3366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0" b="95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09" y="0"/>
            <a:ext cx="9812414" cy="70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95940" y="-176930"/>
            <a:ext cx="3940502" cy="79406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1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Я</a:t>
            </a:r>
            <a:endParaRPr lang="ru-RU" sz="51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4026253" y="1784443"/>
            <a:ext cx="889000" cy="858838"/>
          </a:xfrm>
          <a:prstGeom prst="star5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2474111" y="2219397"/>
          <a:ext cx="3164955" cy="48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CorelDRAW" r:id="rId5" imgW="1977009" imgH="301516" progId="CorelDraw.Graphic.18">
                  <p:embed/>
                </p:oleObj>
              </mc:Choice>
              <mc:Fallback>
                <p:oleObj name="CorelDRAW" r:id="rId5" imgW="1977009" imgH="30151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4111" y="2219397"/>
                        <a:ext cx="3164955" cy="483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5-конечная звезда 14"/>
          <p:cNvSpPr/>
          <p:nvPr/>
        </p:nvSpPr>
        <p:spPr>
          <a:xfrm>
            <a:off x="6796079" y="3662032"/>
            <a:ext cx="889000" cy="858838"/>
          </a:xfrm>
          <a:prstGeom prst="star5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4379472" y="4906031"/>
            <a:ext cx="889000" cy="858838"/>
          </a:xfrm>
          <a:prstGeom prst="star5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6703734" y="4842394"/>
            <a:ext cx="889000" cy="858838"/>
          </a:xfrm>
          <a:prstGeom prst="star5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4778386" y="3135864"/>
            <a:ext cx="889000" cy="858838"/>
          </a:xfrm>
          <a:prstGeom prst="star5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6813368" y="1513681"/>
            <a:ext cx="889000" cy="858838"/>
          </a:xfrm>
          <a:prstGeom prst="star5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6338577" y="1921232"/>
          <a:ext cx="2844643" cy="399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CorelDRAW" r:id="rId7" imgW="1776603" imgH="249016" progId="CorelDraw.Graphic.18">
                  <p:embed/>
                </p:oleObj>
              </mc:Choice>
              <mc:Fallback>
                <p:oleObj name="CorelDRAW" r:id="rId7" imgW="1776603" imgH="24901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38577" y="1921232"/>
                        <a:ext cx="2844643" cy="399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3511349" y="3404068"/>
          <a:ext cx="2554842" cy="394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CorelDRAW" r:id="rId9" imgW="1595247" imgH="245469" progId="CorelDraw.Graphic.18">
                  <p:embed/>
                </p:oleObj>
              </mc:Choice>
              <mc:Fallback>
                <p:oleObj name="CorelDRAW" r:id="rId9" imgW="1595247" imgH="24546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11349" y="3404068"/>
                        <a:ext cx="2554842" cy="394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6669210" y="3957125"/>
          <a:ext cx="2465868" cy="48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CorelDRAW" r:id="rId11" imgW="1539621" imgH="301870" progId="CorelDraw.Graphic.18">
                  <p:embed/>
                </p:oleObj>
              </mc:Choice>
              <mc:Fallback>
                <p:oleObj name="CorelDRAW" r:id="rId11" imgW="1539621" imgH="3018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69210" y="3957125"/>
                        <a:ext cx="2465868" cy="483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1550866" y="4841326"/>
          <a:ext cx="4680065" cy="48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CorelDRAW" r:id="rId13" imgW="2922270" imgH="301870" progId="CorelDraw.Graphic.18">
                  <p:embed/>
                </p:oleObj>
              </mc:Choice>
              <mc:Fallback>
                <p:oleObj name="CorelDRAW" r:id="rId13" imgW="2922270" imgH="3018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50866" y="4841326"/>
                        <a:ext cx="4680065" cy="483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6659168" y="5385830"/>
          <a:ext cx="3073437" cy="490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CorelDRAW" r:id="rId15" imgW="1919859" imgH="306836" progId="CorelDraw.Graphic.18">
                  <p:embed/>
                </p:oleObj>
              </mc:Choice>
              <mc:Fallback>
                <p:oleObj name="CorelDRAW" r:id="rId15" imgW="1919859" imgH="306836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59168" y="5385830"/>
                        <a:ext cx="3073437" cy="490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433131" y="191085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421932" y="16591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0563" y="455869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895666" y="508282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65043" y="310361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328205" y="366334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13119" y="-27774"/>
            <a:ext cx="75655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Представительство в Совете</a:t>
            </a:r>
            <a:endParaRPr lang="ru-RU" sz="4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0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C74C1-862D-4ECA-BBBA-9CEBF51149EF}" type="slidenum">
              <a:rPr lang="ru-RU" smtClean="0">
                <a:cs typeface="Arial" panose="020B0604020202020204" pitchFamily="34" charset="0"/>
              </a:rPr>
              <a:pPr>
                <a:defRPr/>
              </a:pPr>
              <a:t>20</a:t>
            </a:fld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9" name="Правая фигурная скобка 38"/>
          <p:cNvSpPr/>
          <p:nvPr/>
        </p:nvSpPr>
        <p:spPr>
          <a:xfrm rot="5400000">
            <a:off x="5556197" y="-798120"/>
            <a:ext cx="360040" cy="8532948"/>
          </a:xfrm>
          <a:prstGeom prst="rightBrace">
            <a:avLst>
              <a:gd name="adj1" fmla="val 69637"/>
              <a:gd name="adj2" fmla="val 50000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Users\KEgoshin\Desktop\konkurs-blogger-670x5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42" y="1080608"/>
            <a:ext cx="2952328" cy="221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1732" y="3682500"/>
            <a:ext cx="90291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Модернизация управляющих систем образовательных организаций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от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архитектоники инновационного пространства </a:t>
            </a:r>
            <a:endParaRPr lang="ru-RU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к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проектному офису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387" y="327977"/>
            <a:ext cx="8785225" cy="5762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Новый проект Совета</a:t>
            </a:r>
          </a:p>
        </p:txBody>
      </p:sp>
    </p:spTree>
    <p:extLst>
      <p:ext uri="{BB962C8B-B14F-4D97-AF65-F5344CB8AC3E}">
        <p14:creationId xmlns:p14="http://schemas.microsoft.com/office/powerpoint/2010/main" val="200058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8546" y="304799"/>
            <a:ext cx="5929746" cy="32558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218" y="440170"/>
            <a:ext cx="6054437" cy="2593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Для большинства образовательных организаций характерна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линейно-функциональная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организационная структура, в следствии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которой </a:t>
            </a:r>
            <a:r>
              <a:rPr lang="ru-RU" sz="2600" dirty="0" smtClean="0">
                <a:solidFill>
                  <a:schemeClr val="accent5">
                    <a:lumMod val="50000"/>
                  </a:schemeClr>
                </a:solidFill>
              </a:rPr>
              <a:t>управленческая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система большинства организаций не мобильна, что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затрудняет внедрение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современных практик в образовании.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67746" y="2909455"/>
            <a:ext cx="6567055" cy="33805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38801" y="3034145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Условием создания «другой» школы является внедрение в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школьный менеджмент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современных моделей управления. Одной из таких моделей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может стать </a:t>
            </a:r>
            <a:r>
              <a:rPr lang="ru-RU" sz="2600" b="1" dirty="0">
                <a:solidFill>
                  <a:srgbClr val="C00000"/>
                </a:solidFill>
              </a:rPr>
              <a:t>«проектный офис»,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который требует новой управленческой команды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, способной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</a:rPr>
              <a:t>мыслить, принимать на себя ответственность, быть либеральной.</a:t>
            </a:r>
          </a:p>
        </p:txBody>
      </p:sp>
    </p:spTree>
    <p:extLst>
      <p:ext uri="{BB962C8B-B14F-4D97-AF65-F5344CB8AC3E}">
        <p14:creationId xmlns:p14="http://schemas.microsoft.com/office/powerpoint/2010/main" val="424655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691" y="44017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В последнее время вместе с термином </a:t>
            </a:r>
            <a:r>
              <a:rPr lang="ru-RU" sz="3600" dirty="0">
                <a:solidFill>
                  <a:srgbClr val="C00000"/>
                </a:solidFill>
              </a:rPr>
              <a:t>«управление»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в педагогике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стал применяться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термин </a:t>
            </a:r>
            <a:r>
              <a:rPr lang="ru-RU" sz="3600" b="1" dirty="0">
                <a:solidFill>
                  <a:srgbClr val="C00000"/>
                </a:solidFill>
              </a:rPr>
              <a:t>«менеджмент».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Данный термин рассматривается шире термина </a:t>
            </a:r>
            <a:r>
              <a:rPr lang="ru-RU" sz="3600" dirty="0">
                <a:solidFill>
                  <a:srgbClr val="C00000"/>
                </a:solidFill>
              </a:rPr>
              <a:t>«управление»,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включая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как научный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аспект, так и процессуальную сторону понятия.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3095020"/>
            <a:ext cx="4724399" cy="31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2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ПРОЕКТНЫЙ ОФИС – КАК ИНСТРУМЕНТ 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УПРАВЛЕНИЯ ПРОЕКТАМИ 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 ОРГАНИЗАЦИИ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82" y="1704984"/>
            <a:ext cx="7453745" cy="37814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Под </a:t>
            </a:r>
            <a:r>
              <a:rPr lang="ru-RU" sz="3600" dirty="0">
                <a:solidFill>
                  <a:srgbClr val="C00000"/>
                </a:solidFill>
              </a:rPr>
              <a:t>«проектным офисом»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понимается либо структурное подразделение организации либо системы,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обеспечивающее эффективную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реализацию портфеля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проектов в рамках системы коммуникационных,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информационных технологий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определенных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стандартов осуществления деятельности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по управлению проектами.</a:t>
            </a:r>
            <a:endParaRPr lang="ru-RU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2" y="2894307"/>
            <a:ext cx="5044959" cy="34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0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6746" y="1108364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 введением проектного офиса становится возможным не только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анализ каждого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проекта в отдельности, но и общей картины состояния всех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проектов организации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, что влечет за собой оптимизацию принятия решений. 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Так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же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 организацией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проектного офиса, применением методов управления проектами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, системой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своевременного сбора и анализа информации о ходе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исполнения проектов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организации становится возможным принимать просчитанные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и своевременные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решения, больше сил уделяя вопросам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</a:rPr>
              <a:t>страгического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развития.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3000" y="359279"/>
            <a:ext cx="10515600" cy="749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ПРОЕКТНЫЙ ОФИС </a:t>
            </a:r>
            <a:endParaRPr lang="ru-RU" sz="40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429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Классификация 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проектных 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офисов (по уровню зрелости)</a:t>
            </a:r>
            <a:endParaRPr lang="ru-RU" sz="40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690692"/>
            <a:ext cx="11062855" cy="435133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«Хранилище информации»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 накапливает опыт и формирует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базу по проектам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Скорая помощь»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служит сервисным центром ответов на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вопросы, возникающих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у менеджеров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проектов.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Наставник»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предназначен для распространения предыдущего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опыта реализации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проектов организации на другие проекты.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Управляющий»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проектный опыт является более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прогрессивным, позволяет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осуществлять все базовые функции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управления проектами.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«Интегрированный»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применение единой методологии и единых принципов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объединения проектов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в программы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; координация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управления на уровне программ проектов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; обучение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и повышение квалификации персонала.</a:t>
            </a:r>
          </a:p>
        </p:txBody>
      </p:sp>
    </p:spTree>
    <p:extLst>
      <p:ext uri="{BB962C8B-B14F-4D97-AF65-F5344CB8AC3E}">
        <p14:creationId xmlns:p14="http://schemas.microsoft.com/office/powerpoint/2010/main" val="2800813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718" y="323565"/>
            <a:ext cx="11090564" cy="132556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Проектный 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офис в зависимости от привязанности к </a:t>
            </a:r>
            <a:r>
              <a:rPr lang="ru-RU" sz="400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конкретным географическим 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координатам может быть</a:t>
            </a:r>
            <a:r>
              <a:rPr lang="ru-RU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:</a:t>
            </a:r>
            <a:endParaRPr lang="ru-RU" sz="40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78024"/>
            <a:ext cx="10515600" cy="276023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реальным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с определенным набором рабочих мест, привязанных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 конкретным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географическим координатам; помещение, где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размещается персонал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хранится основная документация, компьютерное оборудование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оргтехника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и т.д.;</a:t>
            </a:r>
          </a:p>
          <a:p>
            <a:r>
              <a:rPr lang="ru-RU" b="1" dirty="0">
                <a:solidFill>
                  <a:srgbClr val="C00000"/>
                </a:solidFill>
              </a:rPr>
              <a:t>виртуальным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– не привязанным к определенному месту,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 представляющим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собой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программно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– телекоммуникационную среду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, обеспечивающую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возможность работы по единым стандартам.</a:t>
            </a:r>
          </a:p>
        </p:txBody>
      </p:sp>
    </p:spTree>
    <p:extLst>
      <p:ext uri="{BB962C8B-B14F-4D97-AF65-F5344CB8AC3E}">
        <p14:creationId xmlns:p14="http://schemas.microsoft.com/office/powerpoint/2010/main" val="3941633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7747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Для того, чтобы проектный офис работал на достижение не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столько краткосрочных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сколько на долгосрочных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стратегических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целей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используется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четырехступенчатый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подход: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854036"/>
            <a:ext cx="10515600" cy="2477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C00000"/>
                </a:solidFill>
              </a:rPr>
              <a:t>1 </a:t>
            </a:r>
            <a:r>
              <a:rPr lang="ru-RU" sz="3600" dirty="0">
                <a:solidFill>
                  <a:srgbClr val="C00000"/>
                </a:solidFill>
              </a:rPr>
              <a:t>ступень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– закладка фундамента;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C00000"/>
                </a:solidFill>
              </a:rPr>
              <a:t>2 ступень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– запуск краткосрочных мероприятий;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C00000"/>
                </a:solidFill>
              </a:rPr>
              <a:t>3 ступень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– развертывание долгосрочных решений;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C00000"/>
                </a:solidFill>
              </a:rPr>
              <a:t>4 ступень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</a:rPr>
              <a:t>– поддержка и совершенствование.</a:t>
            </a:r>
          </a:p>
        </p:txBody>
      </p:sp>
    </p:spTree>
    <p:extLst>
      <p:ext uri="{BB962C8B-B14F-4D97-AF65-F5344CB8AC3E}">
        <p14:creationId xmlns:p14="http://schemas.microsoft.com/office/powerpoint/2010/main" val="9432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2620752" y="1412776"/>
            <a:ext cx="685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620752" y="6345324"/>
            <a:ext cx="685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/>
          <p:cNvSpPr txBox="1">
            <a:spLocks/>
          </p:cNvSpPr>
          <p:nvPr/>
        </p:nvSpPr>
        <p:spPr>
          <a:xfrm>
            <a:off x="1786745" y="933568"/>
            <a:ext cx="5940659" cy="4792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a typeface="+mj-ea"/>
                <a:cs typeface="+mj-cs"/>
              </a:rPr>
              <a:t>Управленец нового типа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621" y="3588328"/>
            <a:ext cx="3559379" cy="26715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4908" y="1616892"/>
            <a:ext cx="97120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способен отвечать на «внешние вызовы»,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уметь выявлять потенциал развития образовательного учреждения,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принимать меры по самообразованию,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учитывать требования рынка образовательных услуг,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переносить накопленный опыт на инновационные сферы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1223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933450" y="2137626"/>
            <a:ext cx="10782299" cy="34298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3077" tIns="41538" rIns="83077" bIns="41538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q"/>
            </a:pPr>
            <a:r>
              <a:rPr lang="ru-RU" sz="2800" dirty="0" smtClean="0"/>
              <a:t>н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эффективны механизмы включения  образовательных учреждений в инновационное пространство города; 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стратегические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ориентиры развития МСО не присвоены всеми ОУ; </a:t>
            </a: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на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фоне снижения мотивации  на педагогическую деятельность за счет не престижности педагогического труда происходит снижение уровня профессионализма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endParaRPr lang="ru-RU" altLang="ru-RU" sz="26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93864" y="584685"/>
            <a:ext cx="8785225" cy="840621"/>
          </a:xfr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275"/>
              </a:spcAft>
              <a:tabLst>
                <a:tab pos="666750" algn="l"/>
                <a:tab pos="1335088" algn="l"/>
                <a:tab pos="2003425" algn="l"/>
                <a:tab pos="2671763" algn="l"/>
                <a:tab pos="3340100" algn="l"/>
                <a:tab pos="4008438" algn="l"/>
                <a:tab pos="4676775" algn="l"/>
              </a:tabLst>
              <a:defRPr/>
            </a:pPr>
            <a:r>
              <a:rPr lang="ru-RU" altLang="ru-RU" sz="3200" b="1" dirty="0">
                <a:solidFill>
                  <a:srgbClr val="FFFF00"/>
                </a:solidFill>
                <a:cs typeface="Arial" pitchFamily="34" charset="0"/>
              </a:rPr>
              <a:t>Ключевая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12341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124" y="115050"/>
            <a:ext cx="8375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Организация деятельности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2271" y="1038380"/>
            <a:ext cx="99785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alibri" panose="020F0502020204030204" pitchFamily="34" charset="0"/>
              <a:buChar char="*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Ежемесячные заседания</a:t>
            </a:r>
          </a:p>
          <a:p>
            <a:pPr marL="457200" indent="-457200">
              <a:buFont typeface="Calibri" panose="020F0502020204030204" pitchFamily="34" charset="0"/>
              <a:buChar char="*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Заслушивание специалистов департамента, ЦОФ по рассматриваемым вопросам (обеспечение учебниками,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программа капитальных ремонтов и первоочередных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мер, медицинское обслуживание, электронная библиотека и т.д.)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Calibri" panose="020F0502020204030204" pitchFamily="34" charset="0"/>
              <a:buChar char="*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Индивидуальная работа с директорами ОУ и работниками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департамента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 typeface="Calibri" panose="020F0502020204030204" pitchFamily="34" charset="0"/>
              <a:buChar char="*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Составление и направление писем в вышестоящие инстанции</a:t>
            </a:r>
          </a:p>
          <a:p>
            <a:pPr marL="457200" indent="-457200">
              <a:buFont typeface="Calibri" panose="020F0502020204030204" pitchFamily="34" charset="0"/>
              <a:buChar char="*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Публикация протоколов заседаний, планов работы на сайте департамента образования</a:t>
            </a:r>
          </a:p>
          <a:p>
            <a:pPr marL="457200" indent="-457200">
              <a:buFont typeface="Calibri" panose="020F0502020204030204" pitchFamily="34" charset="0"/>
              <a:buChar char="*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Опрос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коллег</a:t>
            </a:r>
          </a:p>
        </p:txBody>
      </p:sp>
    </p:spTree>
    <p:extLst>
      <p:ext uri="{BB962C8B-B14F-4D97-AF65-F5344CB8AC3E}">
        <p14:creationId xmlns:p14="http://schemas.microsoft.com/office/powerpoint/2010/main" val="5075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5917" y="336984"/>
            <a:ext cx="8572500" cy="3361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3077" tIns="41538" rIns="83077" bIns="41538" anchor="ctr">
            <a:spAutoFit/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	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>Проект направлен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на повышение </a:t>
            </a:r>
            <a:r>
              <a:rPr lang="ru-RU" sz="3200" dirty="0">
                <a:solidFill>
                  <a:srgbClr val="C00000"/>
                </a:solidFill>
                <a:latin typeface="+mn-lt"/>
              </a:rPr>
              <a:t>качества управления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общеобразовательным учреждением через построение общей картины образовательного пространства города Ярославля на основе стимулирования «выращивания индивидуальностей»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28700" y="3918287"/>
            <a:ext cx="10920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C00000"/>
                </a:solidFill>
              </a:rPr>
              <a:t>Проектный офис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– это комплексная инфраструктура,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обеспечивающая эффективную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реализацию портфеля проектов в рамках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системы информационных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технологий и стандартов организации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проектной деятельности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Выгнутая вправо стрелка 2"/>
          <p:cNvSpPr/>
          <p:nvPr/>
        </p:nvSpPr>
        <p:spPr>
          <a:xfrm rot="19414478">
            <a:off x="9816090" y="1688871"/>
            <a:ext cx="1200150" cy="2283970"/>
          </a:xfrm>
          <a:prstGeom prst="curvedLeftArrow">
            <a:avLst>
              <a:gd name="adj1" fmla="val 25000"/>
              <a:gd name="adj2" fmla="val 50000"/>
              <a:gd name="adj3" fmla="val 395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0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949321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Задачи</a:t>
            </a:r>
            <a:r>
              <a:rPr lang="ru-RU" sz="4800" dirty="0" smtClean="0">
                <a:latin typeface="+mn-lt"/>
              </a:rPr>
              <a:t> </a:t>
            </a:r>
            <a:r>
              <a:rPr lang="ru-RU" sz="48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6222" y="1314450"/>
            <a:ext cx="10505778" cy="4464006"/>
          </a:xfrm>
        </p:spPr>
        <p:txBody>
          <a:bodyPr>
            <a:noAutofit/>
          </a:bodyPr>
          <a:lstStyle/>
          <a:p>
            <a:pPr marL="109537" indent="0"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Сформировать проектный офис в условиях новой архитектоники образовательного пространства муниципальной системы образования.</a:t>
            </a:r>
          </a:p>
          <a:p>
            <a:pPr marL="109537" indent="0">
              <a:spcBef>
                <a:spcPts val="0"/>
              </a:spcBef>
              <a:buNone/>
            </a:pPr>
            <a:endParaRPr lang="ru-RU" sz="1400" dirty="0">
              <a:solidFill>
                <a:srgbClr val="002060"/>
              </a:solidFill>
            </a:endParaRPr>
          </a:p>
          <a:p>
            <a:pPr marL="109537" indent="0"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Использовать эффективные современные информационные технологии в управлении образовательной организацией. </a:t>
            </a:r>
          </a:p>
          <a:p>
            <a:pPr marL="109537" indent="0">
              <a:spcBef>
                <a:spcPts val="0"/>
              </a:spcBef>
              <a:buNone/>
            </a:pPr>
            <a:endParaRPr lang="ru-RU" sz="1600" dirty="0" smtClean="0">
              <a:solidFill>
                <a:srgbClr val="002060"/>
              </a:solidFill>
            </a:endParaRPr>
          </a:p>
          <a:p>
            <a:pPr marL="109537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Совершенствовать </a:t>
            </a:r>
            <a:r>
              <a:rPr lang="ru-RU" dirty="0">
                <a:solidFill>
                  <a:srgbClr val="002060"/>
                </a:solidFill>
              </a:rPr>
              <a:t>структуру управления через реализацию проектного офиса (введение новых структур - проектно-методических советов).</a:t>
            </a:r>
          </a:p>
          <a:p>
            <a:pPr marL="109537" indent="0">
              <a:spcBef>
                <a:spcPts val="0"/>
              </a:spcBef>
              <a:buNone/>
            </a:pPr>
            <a:endParaRPr lang="ru-RU" sz="1400" dirty="0">
              <a:solidFill>
                <a:srgbClr val="002060"/>
              </a:solidFill>
            </a:endParaRPr>
          </a:p>
          <a:p>
            <a:pPr marL="109537" indent="0">
              <a:spcBef>
                <a:spcPts val="0"/>
              </a:spcBef>
              <a:buNone/>
            </a:pPr>
            <a:r>
              <a:rPr lang="ru-RU" dirty="0">
                <a:solidFill>
                  <a:srgbClr val="002060"/>
                </a:solidFill>
              </a:rPr>
              <a:t>Изучить системы и успешные практики управления в различных структурах управления.</a:t>
            </a:r>
          </a:p>
        </p:txBody>
      </p:sp>
      <p:pic>
        <p:nvPicPr>
          <p:cNvPr id="7" name="Picture 6" descr="http://kerch-internat.ucoz.ru/15ikonki/w512h510135212684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4" y="1521278"/>
            <a:ext cx="768152" cy="7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kerch-internat.ucoz.ru/15ikonki/w512h510135212684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4" y="2640874"/>
            <a:ext cx="768152" cy="7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erch-internat.ucoz.ru/15ikonki/w512h510135212684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4" y="3760470"/>
            <a:ext cx="768152" cy="7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kerch-internat.ucoz.ru/15ikonki/w512h510135212684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4" y="4880066"/>
            <a:ext cx="768152" cy="76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988" y="183641"/>
            <a:ext cx="8785225" cy="105381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Благодаря проекту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336" y="1237456"/>
            <a:ext cx="9212263" cy="3544094"/>
          </a:xfrm>
        </p:spPr>
        <p:txBody>
          <a:bodyPr>
            <a:noAutofit/>
          </a:bodyPr>
          <a:lstStyle/>
          <a:p>
            <a:pPr marL="109537" indent="0">
              <a:buNone/>
            </a:pPr>
            <a:r>
              <a:rPr lang="ru-RU" sz="3200" dirty="0">
                <a:solidFill>
                  <a:srgbClr val="002060"/>
                </a:solidFill>
              </a:rPr>
              <a:t>руководители ОО и их управленческие команды смогут повысить профессиональный уровень посредствам формирования новых компетенций, связанных с освоением проектного офиса, информационных технологий в управлении, что приведет к модернизации управляющих систем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C74C1-862D-4ECA-BBBA-9CEBF51149EF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89" y="3931875"/>
            <a:ext cx="4807607" cy="24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162309" cy="97876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Механизмы реализации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0582" y="1191492"/>
            <a:ext cx="8950036" cy="4641392"/>
          </a:xfrm>
        </p:spPr>
        <p:txBody>
          <a:bodyPr>
            <a:normAutofit fontScale="77500" lnSpcReduction="20000"/>
          </a:bodyPr>
          <a:lstStyle/>
          <a:p>
            <a:pPr marL="109537" indent="0">
              <a:buNone/>
            </a:pPr>
            <a:r>
              <a:rPr lang="ru-RU" sz="3300" dirty="0">
                <a:solidFill>
                  <a:srgbClr val="004070"/>
                </a:solidFill>
              </a:rPr>
              <a:t>Формирование проектного офиса в условиях новой архитектоники образовательного пространства муниципальной системы образования: разработка нормативных и методических документов(положение о проектном офисе, положения о проектном </a:t>
            </a:r>
            <a:r>
              <a:rPr lang="ru-RU" sz="3300" dirty="0" smtClean="0">
                <a:solidFill>
                  <a:srgbClr val="004070"/>
                </a:solidFill>
              </a:rPr>
              <a:t>комитете</a:t>
            </a:r>
            <a:r>
              <a:rPr lang="ru-RU" sz="3300" dirty="0">
                <a:solidFill>
                  <a:srgbClr val="004070"/>
                </a:solidFill>
              </a:rPr>
              <a:t>, рабочих группах)</a:t>
            </a:r>
          </a:p>
          <a:p>
            <a:pPr marL="109537" indent="0">
              <a:buNone/>
            </a:pPr>
            <a:endParaRPr lang="ru-RU" sz="1400" dirty="0">
              <a:solidFill>
                <a:srgbClr val="004070"/>
              </a:solidFill>
            </a:endParaRPr>
          </a:p>
          <a:p>
            <a:pPr marL="109537" indent="0">
              <a:buNone/>
            </a:pPr>
            <a:r>
              <a:rPr lang="ru-RU" sz="3400" dirty="0">
                <a:solidFill>
                  <a:srgbClr val="004070"/>
                </a:solidFill>
              </a:rPr>
              <a:t>Использование эффективных современных информационных технологий в управлении образовательной организацией: </a:t>
            </a:r>
            <a:endParaRPr lang="ru-RU" sz="3400" dirty="0">
              <a:solidFill>
                <a:srgbClr val="004070"/>
              </a:solidFill>
            </a:endParaRPr>
          </a:p>
          <a:p>
            <a:pPr marL="566737" indent="-457200"/>
            <a:r>
              <a:rPr lang="ru-RU" sz="3300" dirty="0" smtClean="0">
                <a:solidFill>
                  <a:srgbClr val="004070"/>
                </a:solidFill>
              </a:rPr>
              <a:t>формирование </a:t>
            </a:r>
            <a:r>
              <a:rPr lang="ru-RU" sz="3300" dirty="0">
                <a:solidFill>
                  <a:srgbClr val="004070"/>
                </a:solidFill>
              </a:rPr>
              <a:t>информационной платформы проектного офиса, </a:t>
            </a:r>
            <a:endParaRPr lang="ru-RU" sz="3300" dirty="0" smtClean="0">
              <a:solidFill>
                <a:srgbClr val="004070"/>
              </a:solidFill>
            </a:endParaRPr>
          </a:p>
          <a:p>
            <a:pPr marL="566737" indent="-457200"/>
            <a:r>
              <a:rPr lang="ru-RU" sz="3300" dirty="0" smtClean="0">
                <a:solidFill>
                  <a:srgbClr val="004070"/>
                </a:solidFill>
              </a:rPr>
              <a:t>создание </a:t>
            </a:r>
            <a:r>
              <a:rPr lang="ru-RU" sz="3300" dirty="0">
                <a:solidFill>
                  <a:srgbClr val="004070"/>
                </a:solidFill>
              </a:rPr>
              <a:t>банка мониторинговых исследований в управлении, инновационных управленческих проектов в образовании. </a:t>
            </a:r>
          </a:p>
          <a:p>
            <a:pPr marL="109537" indent="0">
              <a:buNone/>
            </a:pP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01024"/>
            <a:ext cx="1208026" cy="9185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1" y="1521278"/>
            <a:ext cx="1078786" cy="8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C74C1-862D-4ECA-BBBA-9CEBF51149EF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387" y="414311"/>
            <a:ext cx="8785225" cy="576263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Эффекты для МСО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79677" y="1304055"/>
            <a:ext cx="71755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4070"/>
                </a:solidFill>
              </a:rPr>
              <a:t>Повышение профессионального уровня руководителей ОО: активизация руководителей по осмыслению собственно управленческой деятельности, приведение управляющих систем в соответствии с современными требованиями.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79677" y="4295192"/>
            <a:ext cx="71755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4070"/>
                </a:solidFill>
              </a:rPr>
              <a:t>Внедрение в деятельность руководителей ОО современных инновационных практик управленческой сферы.</a:t>
            </a:r>
          </a:p>
        </p:txBody>
      </p:sp>
      <p:pic>
        <p:nvPicPr>
          <p:cNvPr id="13" name="Picture 2" descr="D:\Users\KEgoshin\Desktop\Презентация\Картинки\1. Фильтр\Кругляши\07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42" y="1344983"/>
            <a:ext cx="917674" cy="83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63" y="4625553"/>
            <a:ext cx="94618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C74C1-862D-4ECA-BBBA-9CEBF51149EF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00546" y="275232"/>
            <a:ext cx="10390908" cy="576263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Ожидаемые инновационные продукты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88004" y="1131282"/>
            <a:ext cx="7633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4070"/>
                </a:solidFill>
              </a:rPr>
              <a:t>Проект «Модернизация управляющих систем образовательных организаций: от архитектоники инновационного пространства к проектному офису»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788004" y="2345969"/>
            <a:ext cx="8436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err="1">
                <a:solidFill>
                  <a:srgbClr val="004070"/>
                </a:solidFill>
              </a:rPr>
              <a:t>Подпроекты</a:t>
            </a:r>
            <a:r>
              <a:rPr lang="ru-RU" sz="2400" dirty="0">
                <a:solidFill>
                  <a:srgbClr val="00407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«Профессиональный стандарт руководителя» (2019-2020)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070"/>
                </a:solidFill>
              </a:rPr>
              <a:t>«Аналитическая деятельность руководителя» (2020-2021)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070"/>
                </a:solidFill>
              </a:rPr>
              <a:t>«Мониторинг и управление по результатам» (2021-2022)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54777" y="4016001"/>
            <a:ext cx="7500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4070"/>
                </a:solidFill>
              </a:rPr>
              <a:t>Проектный офис в условиях новой архитектоники образовательного пространства муниципальной системы образования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868086" y="5170162"/>
            <a:ext cx="6482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4070"/>
                </a:solidFill>
              </a:rPr>
              <a:t>Банк инновационных управленческих проектов и практик в образовании</a:t>
            </a:r>
          </a:p>
        </p:txBody>
      </p:sp>
      <p:pic>
        <p:nvPicPr>
          <p:cNvPr id="29" name="Picture 5" descr="D:\Users\KEgoshin\Desktop\Презентация\Картинки\1. Фильтр\Кругляши\Sxema_god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80" y="1301397"/>
            <a:ext cx="865310" cy="8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D:\Users\KEgoshin\Desktop\Презентация\Картинки\1. Фильтр\Кругляши\Sxema_dym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1" y="3717926"/>
            <a:ext cx="859994" cy="8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D:\Users\KEgoshin\Desktop\Презентация\Картинки\1. Фильтр\Кругляши\RoundIcons-Free-Set-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1" y="4915598"/>
            <a:ext cx="873303" cy="87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D:\Users\KEgoshin\Desktop\Презентация\Картинки\1. Фильтр\Кругляши\Sxema_isl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92" y="2504385"/>
            <a:ext cx="873303" cy="87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9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4575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Внедрение результатов проекта в МСО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BC74C1-862D-4ECA-BBBA-9CEBF51149EF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4576" y="1374215"/>
            <a:ext cx="6907387" cy="261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070"/>
                </a:solidFill>
              </a:rPr>
              <a:t>вовлечение команды руководителей в инновационную деятельность 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070"/>
                </a:solidFill>
              </a:rPr>
              <a:t>проведение Стратегических и тактических сессий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070"/>
                </a:solidFill>
              </a:rPr>
              <a:t>обучение руководителей через виртуально-дистанционный постоянно действующий семинар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91668" y="4243156"/>
            <a:ext cx="9258222" cy="176815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991667" y="1299837"/>
            <a:ext cx="9258223" cy="279336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54576" y="4414279"/>
            <a:ext cx="7014459" cy="135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4070"/>
                </a:solidFill>
              </a:rPr>
              <a:t>база успешных управленческих практик в образовании на платформе Виртуального ресурсного центра</a:t>
            </a:r>
          </a:p>
        </p:txBody>
      </p:sp>
      <p:sp>
        <p:nvSpPr>
          <p:cNvPr id="17" name="Овал 16"/>
          <p:cNvSpPr/>
          <p:nvPr/>
        </p:nvSpPr>
        <p:spPr>
          <a:xfrm>
            <a:off x="2343994" y="2024844"/>
            <a:ext cx="1289304" cy="1289304"/>
          </a:xfrm>
          <a:prstGeom prst="ellipse">
            <a:avLst/>
          </a:prstGeom>
          <a:gradFill flip="none" rotWithShape="1">
            <a:gsLst>
              <a:gs pos="0">
                <a:srgbClr val="3C9A96">
                  <a:shade val="30000"/>
                  <a:satMod val="115000"/>
                </a:srgbClr>
              </a:gs>
              <a:gs pos="50000">
                <a:srgbClr val="3C9A96">
                  <a:shade val="67500"/>
                  <a:satMod val="115000"/>
                </a:srgbClr>
              </a:gs>
              <a:gs pos="100000">
                <a:srgbClr val="3C9A96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/>
          </a:p>
        </p:txBody>
      </p:sp>
      <p:grpSp>
        <p:nvGrpSpPr>
          <p:cNvPr id="18" name="Группа 159"/>
          <p:cNvGrpSpPr/>
          <p:nvPr/>
        </p:nvGrpSpPr>
        <p:grpSpPr>
          <a:xfrm>
            <a:off x="2533465" y="2536964"/>
            <a:ext cx="466683" cy="569911"/>
            <a:chOff x="8774113" y="4103688"/>
            <a:chExt cx="344488" cy="420687"/>
          </a:xfrm>
          <a:solidFill>
            <a:schemeClr val="bg1"/>
          </a:solidFill>
        </p:grpSpPr>
        <p:sp>
          <p:nvSpPr>
            <p:cNvPr id="19" name="Freeform 611"/>
            <p:cNvSpPr>
              <a:spLocks noEditPoints="1"/>
            </p:cNvSpPr>
            <p:nvPr/>
          </p:nvSpPr>
          <p:spPr bwMode="auto">
            <a:xfrm>
              <a:off x="8829676" y="4103688"/>
              <a:ext cx="231775" cy="227013"/>
            </a:xfrm>
            <a:custGeom>
              <a:avLst/>
              <a:gdLst/>
              <a:ahLst/>
              <a:cxnLst>
                <a:cxn ang="0">
                  <a:pos x="124" y="23"/>
                </a:cxn>
                <a:cxn ang="0">
                  <a:pos x="83" y="41"/>
                </a:cxn>
                <a:cxn ang="0">
                  <a:pos x="55" y="75"/>
                </a:cxn>
                <a:cxn ang="0">
                  <a:pos x="40" y="124"/>
                </a:cxn>
                <a:cxn ang="0">
                  <a:pos x="36" y="130"/>
                </a:cxn>
                <a:cxn ang="0">
                  <a:pos x="30" y="133"/>
                </a:cxn>
                <a:cxn ang="0">
                  <a:pos x="22" y="138"/>
                </a:cxn>
                <a:cxn ang="0">
                  <a:pos x="21" y="157"/>
                </a:cxn>
                <a:cxn ang="0">
                  <a:pos x="33" y="177"/>
                </a:cxn>
                <a:cxn ang="0">
                  <a:pos x="46" y="187"/>
                </a:cxn>
                <a:cxn ang="0">
                  <a:pos x="53" y="188"/>
                </a:cxn>
                <a:cxn ang="0">
                  <a:pos x="59" y="191"/>
                </a:cxn>
                <a:cxn ang="0">
                  <a:pos x="62" y="197"/>
                </a:cxn>
                <a:cxn ang="0">
                  <a:pos x="71" y="217"/>
                </a:cxn>
                <a:cxn ang="0">
                  <a:pos x="92" y="242"/>
                </a:cxn>
                <a:cxn ang="0">
                  <a:pos x="122" y="262"/>
                </a:cxn>
                <a:cxn ang="0">
                  <a:pos x="140" y="264"/>
                </a:cxn>
                <a:cxn ang="0">
                  <a:pos x="144" y="266"/>
                </a:cxn>
                <a:cxn ang="0">
                  <a:pos x="150" y="264"/>
                </a:cxn>
                <a:cxn ang="0">
                  <a:pos x="153" y="266"/>
                </a:cxn>
                <a:cxn ang="0">
                  <a:pos x="186" y="254"/>
                </a:cxn>
                <a:cxn ang="0">
                  <a:pos x="211" y="229"/>
                </a:cxn>
                <a:cxn ang="0">
                  <a:pos x="226" y="206"/>
                </a:cxn>
                <a:cxn ang="0">
                  <a:pos x="232" y="193"/>
                </a:cxn>
                <a:cxn ang="0">
                  <a:pos x="239" y="188"/>
                </a:cxn>
                <a:cxn ang="0">
                  <a:pos x="249" y="184"/>
                </a:cxn>
                <a:cxn ang="0">
                  <a:pos x="264" y="171"/>
                </a:cxn>
                <a:cxn ang="0">
                  <a:pos x="272" y="147"/>
                </a:cxn>
                <a:cxn ang="0">
                  <a:pos x="268" y="135"/>
                </a:cxn>
                <a:cxn ang="0">
                  <a:pos x="260" y="133"/>
                </a:cxn>
                <a:cxn ang="0">
                  <a:pos x="254" y="129"/>
                </a:cxn>
                <a:cxn ang="0">
                  <a:pos x="246" y="98"/>
                </a:cxn>
                <a:cxn ang="0">
                  <a:pos x="226" y="55"/>
                </a:cxn>
                <a:cxn ang="0">
                  <a:pos x="192" y="29"/>
                </a:cxn>
                <a:cxn ang="0">
                  <a:pos x="148" y="20"/>
                </a:cxn>
                <a:cxn ang="0">
                  <a:pos x="174" y="2"/>
                </a:cxn>
                <a:cxn ang="0">
                  <a:pos x="220" y="23"/>
                </a:cxn>
                <a:cxn ang="0">
                  <a:pos x="252" y="60"/>
                </a:cxn>
                <a:cxn ang="0">
                  <a:pos x="270" y="115"/>
                </a:cxn>
                <a:cxn ang="0">
                  <a:pos x="278" y="118"/>
                </a:cxn>
                <a:cxn ang="0">
                  <a:pos x="286" y="127"/>
                </a:cxn>
                <a:cxn ang="0">
                  <a:pos x="292" y="150"/>
                </a:cxn>
                <a:cxn ang="0">
                  <a:pos x="283" y="178"/>
                </a:cxn>
                <a:cxn ang="0">
                  <a:pos x="264" y="199"/>
                </a:cxn>
                <a:cxn ang="0">
                  <a:pos x="243" y="215"/>
                </a:cxn>
                <a:cxn ang="0">
                  <a:pos x="227" y="240"/>
                </a:cxn>
                <a:cxn ang="0">
                  <a:pos x="202" y="266"/>
                </a:cxn>
                <a:cxn ang="0">
                  <a:pos x="167" y="282"/>
                </a:cxn>
                <a:cxn ang="0">
                  <a:pos x="143" y="285"/>
                </a:cxn>
                <a:cxn ang="0">
                  <a:pos x="104" y="275"/>
                </a:cxn>
                <a:cxn ang="0">
                  <a:pos x="75" y="252"/>
                </a:cxn>
                <a:cxn ang="0">
                  <a:pos x="55" y="226"/>
                </a:cxn>
                <a:cxn ang="0">
                  <a:pos x="45" y="207"/>
                </a:cxn>
                <a:cxn ang="0">
                  <a:pos x="27" y="199"/>
                </a:cxn>
                <a:cxn ang="0">
                  <a:pos x="8" y="178"/>
                </a:cxn>
                <a:cxn ang="0">
                  <a:pos x="0" y="150"/>
                </a:cxn>
                <a:cxn ang="0">
                  <a:pos x="6" y="127"/>
                </a:cxn>
                <a:cxn ang="0">
                  <a:pos x="13" y="118"/>
                </a:cxn>
                <a:cxn ang="0">
                  <a:pos x="21" y="115"/>
                </a:cxn>
                <a:cxn ang="0">
                  <a:pos x="40" y="61"/>
                </a:cxn>
                <a:cxn ang="0">
                  <a:pos x="74" y="23"/>
                </a:cxn>
                <a:cxn ang="0">
                  <a:pos x="120" y="2"/>
                </a:cxn>
              </a:cxnLst>
              <a:rect l="0" t="0" r="r" b="b"/>
              <a:pathLst>
                <a:path w="292" h="285">
                  <a:moveTo>
                    <a:pt x="148" y="20"/>
                  </a:moveTo>
                  <a:lnTo>
                    <a:pt x="124" y="23"/>
                  </a:lnTo>
                  <a:lnTo>
                    <a:pt x="103" y="30"/>
                  </a:lnTo>
                  <a:lnTo>
                    <a:pt x="83" y="41"/>
                  </a:lnTo>
                  <a:lnTo>
                    <a:pt x="68" y="56"/>
                  </a:lnTo>
                  <a:lnTo>
                    <a:pt x="55" y="75"/>
                  </a:lnTo>
                  <a:lnTo>
                    <a:pt x="46" y="98"/>
                  </a:lnTo>
                  <a:lnTo>
                    <a:pt x="40" y="124"/>
                  </a:lnTo>
                  <a:lnTo>
                    <a:pt x="38" y="128"/>
                  </a:lnTo>
                  <a:lnTo>
                    <a:pt x="36" y="130"/>
                  </a:lnTo>
                  <a:lnTo>
                    <a:pt x="32" y="133"/>
                  </a:lnTo>
                  <a:lnTo>
                    <a:pt x="30" y="133"/>
                  </a:lnTo>
                  <a:lnTo>
                    <a:pt x="25" y="135"/>
                  </a:lnTo>
                  <a:lnTo>
                    <a:pt x="22" y="138"/>
                  </a:lnTo>
                  <a:lnTo>
                    <a:pt x="20" y="147"/>
                  </a:lnTo>
                  <a:lnTo>
                    <a:pt x="21" y="157"/>
                  </a:lnTo>
                  <a:lnTo>
                    <a:pt x="26" y="169"/>
                  </a:lnTo>
                  <a:lnTo>
                    <a:pt x="33" y="177"/>
                  </a:lnTo>
                  <a:lnTo>
                    <a:pt x="40" y="183"/>
                  </a:lnTo>
                  <a:lnTo>
                    <a:pt x="46" y="187"/>
                  </a:lnTo>
                  <a:lnTo>
                    <a:pt x="51" y="188"/>
                  </a:lnTo>
                  <a:lnTo>
                    <a:pt x="53" y="188"/>
                  </a:lnTo>
                  <a:lnTo>
                    <a:pt x="57" y="189"/>
                  </a:lnTo>
                  <a:lnTo>
                    <a:pt x="59" y="191"/>
                  </a:lnTo>
                  <a:lnTo>
                    <a:pt x="61" y="195"/>
                  </a:lnTo>
                  <a:lnTo>
                    <a:pt x="62" y="197"/>
                  </a:lnTo>
                  <a:lnTo>
                    <a:pt x="65" y="206"/>
                  </a:lnTo>
                  <a:lnTo>
                    <a:pt x="71" y="217"/>
                  </a:lnTo>
                  <a:lnTo>
                    <a:pt x="81" y="229"/>
                  </a:lnTo>
                  <a:lnTo>
                    <a:pt x="92" y="242"/>
                  </a:lnTo>
                  <a:lnTo>
                    <a:pt x="105" y="254"/>
                  </a:lnTo>
                  <a:lnTo>
                    <a:pt x="122" y="262"/>
                  </a:lnTo>
                  <a:lnTo>
                    <a:pt x="140" y="266"/>
                  </a:lnTo>
                  <a:lnTo>
                    <a:pt x="140" y="264"/>
                  </a:lnTo>
                  <a:lnTo>
                    <a:pt x="142" y="264"/>
                  </a:lnTo>
                  <a:lnTo>
                    <a:pt x="144" y="266"/>
                  </a:lnTo>
                  <a:lnTo>
                    <a:pt x="148" y="266"/>
                  </a:lnTo>
                  <a:lnTo>
                    <a:pt x="150" y="264"/>
                  </a:lnTo>
                  <a:lnTo>
                    <a:pt x="152" y="264"/>
                  </a:lnTo>
                  <a:lnTo>
                    <a:pt x="153" y="266"/>
                  </a:lnTo>
                  <a:lnTo>
                    <a:pt x="171" y="262"/>
                  </a:lnTo>
                  <a:lnTo>
                    <a:pt x="186" y="254"/>
                  </a:lnTo>
                  <a:lnTo>
                    <a:pt x="199" y="242"/>
                  </a:lnTo>
                  <a:lnTo>
                    <a:pt x="211" y="229"/>
                  </a:lnTo>
                  <a:lnTo>
                    <a:pt x="220" y="217"/>
                  </a:lnTo>
                  <a:lnTo>
                    <a:pt x="226" y="206"/>
                  </a:lnTo>
                  <a:lnTo>
                    <a:pt x="229" y="197"/>
                  </a:lnTo>
                  <a:lnTo>
                    <a:pt x="232" y="193"/>
                  </a:lnTo>
                  <a:lnTo>
                    <a:pt x="234" y="190"/>
                  </a:lnTo>
                  <a:lnTo>
                    <a:pt x="239" y="188"/>
                  </a:lnTo>
                  <a:lnTo>
                    <a:pt x="243" y="188"/>
                  </a:lnTo>
                  <a:lnTo>
                    <a:pt x="249" y="184"/>
                  </a:lnTo>
                  <a:lnTo>
                    <a:pt x="257" y="179"/>
                  </a:lnTo>
                  <a:lnTo>
                    <a:pt x="264" y="171"/>
                  </a:lnTo>
                  <a:lnTo>
                    <a:pt x="270" y="157"/>
                  </a:lnTo>
                  <a:lnTo>
                    <a:pt x="272" y="147"/>
                  </a:lnTo>
                  <a:lnTo>
                    <a:pt x="270" y="138"/>
                  </a:lnTo>
                  <a:lnTo>
                    <a:pt x="268" y="135"/>
                  </a:lnTo>
                  <a:lnTo>
                    <a:pt x="263" y="133"/>
                  </a:lnTo>
                  <a:lnTo>
                    <a:pt x="260" y="133"/>
                  </a:lnTo>
                  <a:lnTo>
                    <a:pt x="257" y="132"/>
                  </a:lnTo>
                  <a:lnTo>
                    <a:pt x="254" y="129"/>
                  </a:lnTo>
                  <a:lnTo>
                    <a:pt x="252" y="124"/>
                  </a:lnTo>
                  <a:lnTo>
                    <a:pt x="246" y="98"/>
                  </a:lnTo>
                  <a:lnTo>
                    <a:pt x="238" y="74"/>
                  </a:lnTo>
                  <a:lnTo>
                    <a:pt x="226" y="55"/>
                  </a:lnTo>
                  <a:lnTo>
                    <a:pt x="210" y="41"/>
                  </a:lnTo>
                  <a:lnTo>
                    <a:pt x="192" y="29"/>
                  </a:lnTo>
                  <a:lnTo>
                    <a:pt x="172" y="23"/>
                  </a:lnTo>
                  <a:lnTo>
                    <a:pt x="148" y="20"/>
                  </a:lnTo>
                  <a:close/>
                  <a:moveTo>
                    <a:pt x="148" y="0"/>
                  </a:moveTo>
                  <a:lnTo>
                    <a:pt x="174" y="2"/>
                  </a:lnTo>
                  <a:lnTo>
                    <a:pt x="199" y="10"/>
                  </a:lnTo>
                  <a:lnTo>
                    <a:pt x="220" y="23"/>
                  </a:lnTo>
                  <a:lnTo>
                    <a:pt x="238" y="39"/>
                  </a:lnTo>
                  <a:lnTo>
                    <a:pt x="252" y="60"/>
                  </a:lnTo>
                  <a:lnTo>
                    <a:pt x="263" y="85"/>
                  </a:lnTo>
                  <a:lnTo>
                    <a:pt x="270" y="115"/>
                  </a:lnTo>
                  <a:lnTo>
                    <a:pt x="274" y="116"/>
                  </a:lnTo>
                  <a:lnTo>
                    <a:pt x="278" y="118"/>
                  </a:lnTo>
                  <a:lnTo>
                    <a:pt x="282" y="122"/>
                  </a:lnTo>
                  <a:lnTo>
                    <a:pt x="286" y="127"/>
                  </a:lnTo>
                  <a:lnTo>
                    <a:pt x="290" y="138"/>
                  </a:lnTo>
                  <a:lnTo>
                    <a:pt x="292" y="150"/>
                  </a:lnTo>
                  <a:lnTo>
                    <a:pt x="289" y="163"/>
                  </a:lnTo>
                  <a:lnTo>
                    <a:pt x="283" y="178"/>
                  </a:lnTo>
                  <a:lnTo>
                    <a:pt x="274" y="190"/>
                  </a:lnTo>
                  <a:lnTo>
                    <a:pt x="264" y="199"/>
                  </a:lnTo>
                  <a:lnTo>
                    <a:pt x="247" y="207"/>
                  </a:lnTo>
                  <a:lnTo>
                    <a:pt x="243" y="215"/>
                  </a:lnTo>
                  <a:lnTo>
                    <a:pt x="237" y="227"/>
                  </a:lnTo>
                  <a:lnTo>
                    <a:pt x="227" y="240"/>
                  </a:lnTo>
                  <a:lnTo>
                    <a:pt x="216" y="254"/>
                  </a:lnTo>
                  <a:lnTo>
                    <a:pt x="202" y="266"/>
                  </a:lnTo>
                  <a:lnTo>
                    <a:pt x="186" y="276"/>
                  </a:lnTo>
                  <a:lnTo>
                    <a:pt x="167" y="282"/>
                  </a:lnTo>
                  <a:lnTo>
                    <a:pt x="146" y="285"/>
                  </a:lnTo>
                  <a:lnTo>
                    <a:pt x="143" y="285"/>
                  </a:lnTo>
                  <a:lnTo>
                    <a:pt x="122" y="282"/>
                  </a:lnTo>
                  <a:lnTo>
                    <a:pt x="104" y="275"/>
                  </a:lnTo>
                  <a:lnTo>
                    <a:pt x="88" y="264"/>
                  </a:lnTo>
                  <a:lnTo>
                    <a:pt x="75" y="252"/>
                  </a:lnTo>
                  <a:lnTo>
                    <a:pt x="63" y="239"/>
                  </a:lnTo>
                  <a:lnTo>
                    <a:pt x="55" y="226"/>
                  </a:lnTo>
                  <a:lnTo>
                    <a:pt x="49" y="215"/>
                  </a:lnTo>
                  <a:lnTo>
                    <a:pt x="45" y="207"/>
                  </a:lnTo>
                  <a:lnTo>
                    <a:pt x="37" y="203"/>
                  </a:lnTo>
                  <a:lnTo>
                    <a:pt x="27" y="199"/>
                  </a:lnTo>
                  <a:lnTo>
                    <a:pt x="18" y="190"/>
                  </a:lnTo>
                  <a:lnTo>
                    <a:pt x="8" y="178"/>
                  </a:lnTo>
                  <a:lnTo>
                    <a:pt x="2" y="163"/>
                  </a:lnTo>
                  <a:lnTo>
                    <a:pt x="0" y="150"/>
                  </a:lnTo>
                  <a:lnTo>
                    <a:pt x="1" y="138"/>
                  </a:lnTo>
                  <a:lnTo>
                    <a:pt x="6" y="127"/>
                  </a:lnTo>
                  <a:lnTo>
                    <a:pt x="9" y="122"/>
                  </a:lnTo>
                  <a:lnTo>
                    <a:pt x="13" y="118"/>
                  </a:lnTo>
                  <a:lnTo>
                    <a:pt x="18" y="116"/>
                  </a:lnTo>
                  <a:lnTo>
                    <a:pt x="21" y="115"/>
                  </a:lnTo>
                  <a:lnTo>
                    <a:pt x="28" y="86"/>
                  </a:lnTo>
                  <a:lnTo>
                    <a:pt x="40" y="61"/>
                  </a:lnTo>
                  <a:lnTo>
                    <a:pt x="56" y="39"/>
                  </a:lnTo>
                  <a:lnTo>
                    <a:pt x="74" y="23"/>
                  </a:lnTo>
                  <a:lnTo>
                    <a:pt x="97" y="11"/>
                  </a:lnTo>
                  <a:lnTo>
                    <a:pt x="120" y="2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612"/>
            <p:cNvSpPr>
              <a:spLocks noEditPoints="1"/>
            </p:cNvSpPr>
            <p:nvPr/>
          </p:nvSpPr>
          <p:spPr bwMode="auto">
            <a:xfrm>
              <a:off x="8870951" y="4194175"/>
              <a:ext cx="69850" cy="52388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19" y="45"/>
                </a:cxn>
                <a:cxn ang="0">
                  <a:pos x="67" y="45"/>
                </a:cxn>
                <a:cxn ang="0">
                  <a:pos x="67" y="19"/>
                </a:cxn>
                <a:cxn ang="0">
                  <a:pos x="19" y="19"/>
                </a:cxn>
                <a:cxn ang="0">
                  <a:pos x="13" y="0"/>
                </a:cxn>
                <a:cxn ang="0">
                  <a:pos x="74" y="0"/>
                </a:cxn>
                <a:cxn ang="0">
                  <a:pos x="78" y="2"/>
                </a:cxn>
                <a:cxn ang="0">
                  <a:pos x="83" y="4"/>
                </a:cxn>
                <a:cxn ang="0">
                  <a:pos x="85" y="8"/>
                </a:cxn>
                <a:cxn ang="0">
                  <a:pos x="88" y="18"/>
                </a:cxn>
                <a:cxn ang="0">
                  <a:pos x="88" y="47"/>
                </a:cxn>
                <a:cxn ang="0">
                  <a:pos x="86" y="53"/>
                </a:cxn>
                <a:cxn ang="0">
                  <a:pos x="84" y="58"/>
                </a:cxn>
                <a:cxn ang="0">
                  <a:pos x="80" y="62"/>
                </a:cxn>
                <a:cxn ang="0">
                  <a:pos x="76" y="64"/>
                </a:cxn>
                <a:cxn ang="0">
                  <a:pos x="70" y="65"/>
                </a:cxn>
                <a:cxn ang="0">
                  <a:pos x="18" y="65"/>
                </a:cxn>
                <a:cxn ang="0">
                  <a:pos x="12" y="64"/>
                </a:cxn>
                <a:cxn ang="0">
                  <a:pos x="7" y="62"/>
                </a:cxn>
                <a:cxn ang="0">
                  <a:pos x="4" y="58"/>
                </a:cxn>
                <a:cxn ang="0">
                  <a:pos x="1" y="53"/>
                </a:cxn>
                <a:cxn ang="0">
                  <a:pos x="0" y="47"/>
                </a:cxn>
                <a:cxn ang="0">
                  <a:pos x="0" y="18"/>
                </a:cxn>
                <a:cxn ang="0">
                  <a:pos x="3" y="8"/>
                </a:cxn>
                <a:cxn ang="0">
                  <a:pos x="6" y="4"/>
                </a:cxn>
                <a:cxn ang="0">
                  <a:pos x="13" y="0"/>
                </a:cxn>
              </a:cxnLst>
              <a:rect l="0" t="0" r="r" b="b"/>
              <a:pathLst>
                <a:path w="88" h="65">
                  <a:moveTo>
                    <a:pt x="19" y="19"/>
                  </a:moveTo>
                  <a:lnTo>
                    <a:pt x="19" y="45"/>
                  </a:lnTo>
                  <a:lnTo>
                    <a:pt x="67" y="45"/>
                  </a:lnTo>
                  <a:lnTo>
                    <a:pt x="67" y="19"/>
                  </a:lnTo>
                  <a:lnTo>
                    <a:pt x="19" y="19"/>
                  </a:lnTo>
                  <a:close/>
                  <a:moveTo>
                    <a:pt x="13" y="0"/>
                  </a:moveTo>
                  <a:lnTo>
                    <a:pt x="74" y="0"/>
                  </a:lnTo>
                  <a:lnTo>
                    <a:pt x="78" y="2"/>
                  </a:lnTo>
                  <a:lnTo>
                    <a:pt x="83" y="4"/>
                  </a:lnTo>
                  <a:lnTo>
                    <a:pt x="85" y="8"/>
                  </a:lnTo>
                  <a:lnTo>
                    <a:pt x="88" y="18"/>
                  </a:lnTo>
                  <a:lnTo>
                    <a:pt x="88" y="47"/>
                  </a:lnTo>
                  <a:lnTo>
                    <a:pt x="86" y="53"/>
                  </a:lnTo>
                  <a:lnTo>
                    <a:pt x="84" y="58"/>
                  </a:lnTo>
                  <a:lnTo>
                    <a:pt x="80" y="62"/>
                  </a:lnTo>
                  <a:lnTo>
                    <a:pt x="76" y="64"/>
                  </a:lnTo>
                  <a:lnTo>
                    <a:pt x="70" y="65"/>
                  </a:lnTo>
                  <a:lnTo>
                    <a:pt x="18" y="65"/>
                  </a:lnTo>
                  <a:lnTo>
                    <a:pt x="12" y="64"/>
                  </a:lnTo>
                  <a:lnTo>
                    <a:pt x="7" y="62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7"/>
                  </a:lnTo>
                  <a:lnTo>
                    <a:pt x="0" y="18"/>
                  </a:lnTo>
                  <a:lnTo>
                    <a:pt x="3" y="8"/>
                  </a:lnTo>
                  <a:lnTo>
                    <a:pt x="6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613"/>
            <p:cNvSpPr>
              <a:spLocks noEditPoints="1"/>
            </p:cNvSpPr>
            <p:nvPr/>
          </p:nvSpPr>
          <p:spPr bwMode="auto">
            <a:xfrm>
              <a:off x="8953501" y="4194175"/>
              <a:ext cx="68263" cy="52388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19" y="45"/>
                </a:cxn>
                <a:cxn ang="0">
                  <a:pos x="67" y="45"/>
                </a:cxn>
                <a:cxn ang="0">
                  <a:pos x="67" y="19"/>
                </a:cxn>
                <a:cxn ang="0">
                  <a:pos x="19" y="19"/>
                </a:cxn>
                <a:cxn ang="0">
                  <a:pos x="13" y="0"/>
                </a:cxn>
                <a:cxn ang="0">
                  <a:pos x="74" y="0"/>
                </a:cxn>
                <a:cxn ang="0">
                  <a:pos x="78" y="2"/>
                </a:cxn>
                <a:cxn ang="0">
                  <a:pos x="83" y="4"/>
                </a:cxn>
                <a:cxn ang="0">
                  <a:pos x="85" y="8"/>
                </a:cxn>
                <a:cxn ang="0">
                  <a:pos x="88" y="18"/>
                </a:cxn>
                <a:cxn ang="0">
                  <a:pos x="88" y="47"/>
                </a:cxn>
                <a:cxn ang="0">
                  <a:pos x="86" y="53"/>
                </a:cxn>
                <a:cxn ang="0">
                  <a:pos x="84" y="58"/>
                </a:cxn>
                <a:cxn ang="0">
                  <a:pos x="80" y="62"/>
                </a:cxn>
                <a:cxn ang="0">
                  <a:pos x="76" y="64"/>
                </a:cxn>
                <a:cxn ang="0">
                  <a:pos x="70" y="65"/>
                </a:cxn>
                <a:cxn ang="0">
                  <a:pos x="18" y="65"/>
                </a:cxn>
                <a:cxn ang="0">
                  <a:pos x="9" y="63"/>
                </a:cxn>
                <a:cxn ang="0">
                  <a:pos x="5" y="61"/>
                </a:cxn>
                <a:cxn ang="0">
                  <a:pos x="3" y="56"/>
                </a:cxn>
                <a:cxn ang="0">
                  <a:pos x="0" y="52"/>
                </a:cxn>
                <a:cxn ang="0">
                  <a:pos x="0" y="13"/>
                </a:cxn>
                <a:cxn ang="0">
                  <a:pos x="3" y="8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3" y="0"/>
                </a:cxn>
              </a:cxnLst>
              <a:rect l="0" t="0" r="r" b="b"/>
              <a:pathLst>
                <a:path w="88" h="65">
                  <a:moveTo>
                    <a:pt x="19" y="19"/>
                  </a:moveTo>
                  <a:lnTo>
                    <a:pt x="19" y="45"/>
                  </a:lnTo>
                  <a:lnTo>
                    <a:pt x="67" y="45"/>
                  </a:lnTo>
                  <a:lnTo>
                    <a:pt x="67" y="19"/>
                  </a:lnTo>
                  <a:lnTo>
                    <a:pt x="19" y="19"/>
                  </a:lnTo>
                  <a:close/>
                  <a:moveTo>
                    <a:pt x="13" y="0"/>
                  </a:moveTo>
                  <a:lnTo>
                    <a:pt x="74" y="0"/>
                  </a:lnTo>
                  <a:lnTo>
                    <a:pt x="78" y="2"/>
                  </a:lnTo>
                  <a:lnTo>
                    <a:pt x="83" y="4"/>
                  </a:lnTo>
                  <a:lnTo>
                    <a:pt x="85" y="8"/>
                  </a:lnTo>
                  <a:lnTo>
                    <a:pt x="88" y="18"/>
                  </a:lnTo>
                  <a:lnTo>
                    <a:pt x="88" y="47"/>
                  </a:lnTo>
                  <a:lnTo>
                    <a:pt x="86" y="53"/>
                  </a:lnTo>
                  <a:lnTo>
                    <a:pt x="84" y="58"/>
                  </a:lnTo>
                  <a:lnTo>
                    <a:pt x="80" y="62"/>
                  </a:lnTo>
                  <a:lnTo>
                    <a:pt x="76" y="64"/>
                  </a:lnTo>
                  <a:lnTo>
                    <a:pt x="70" y="65"/>
                  </a:lnTo>
                  <a:lnTo>
                    <a:pt x="18" y="65"/>
                  </a:lnTo>
                  <a:lnTo>
                    <a:pt x="9" y="63"/>
                  </a:lnTo>
                  <a:lnTo>
                    <a:pt x="5" y="61"/>
                  </a:lnTo>
                  <a:lnTo>
                    <a:pt x="3" y="56"/>
                  </a:lnTo>
                  <a:lnTo>
                    <a:pt x="0" y="52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4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614"/>
            <p:cNvSpPr>
              <a:spLocks/>
            </p:cNvSpPr>
            <p:nvPr/>
          </p:nvSpPr>
          <p:spPr bwMode="auto">
            <a:xfrm>
              <a:off x="8774113" y="4298950"/>
              <a:ext cx="198438" cy="225425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65" y="2"/>
                </a:cxn>
                <a:cxn ang="0">
                  <a:pos x="168" y="6"/>
                </a:cxn>
                <a:cxn ang="0">
                  <a:pos x="169" y="8"/>
                </a:cxn>
                <a:cxn ang="0">
                  <a:pos x="170" y="14"/>
                </a:cxn>
                <a:cxn ang="0">
                  <a:pos x="171" y="23"/>
                </a:cxn>
                <a:cxn ang="0">
                  <a:pos x="171" y="34"/>
                </a:cxn>
                <a:cxn ang="0">
                  <a:pos x="169" y="47"/>
                </a:cxn>
                <a:cxn ang="0">
                  <a:pos x="164" y="61"/>
                </a:cxn>
                <a:cxn ang="0">
                  <a:pos x="153" y="77"/>
                </a:cxn>
                <a:cxn ang="0">
                  <a:pos x="138" y="92"/>
                </a:cxn>
                <a:cxn ang="0">
                  <a:pos x="116" y="109"/>
                </a:cxn>
                <a:cxn ang="0">
                  <a:pos x="88" y="130"/>
                </a:cxn>
                <a:cxn ang="0">
                  <a:pos x="65" y="153"/>
                </a:cxn>
                <a:cxn ang="0">
                  <a:pos x="46" y="177"/>
                </a:cxn>
                <a:cxn ang="0">
                  <a:pos x="33" y="205"/>
                </a:cxn>
                <a:cxn ang="0">
                  <a:pos x="24" y="233"/>
                </a:cxn>
                <a:cxn ang="0">
                  <a:pos x="21" y="266"/>
                </a:cxn>
                <a:cxn ang="0">
                  <a:pos x="243" y="266"/>
                </a:cxn>
                <a:cxn ang="0">
                  <a:pos x="247" y="267"/>
                </a:cxn>
                <a:cxn ang="0">
                  <a:pos x="248" y="269"/>
                </a:cxn>
                <a:cxn ang="0">
                  <a:pos x="250" y="272"/>
                </a:cxn>
                <a:cxn ang="0">
                  <a:pos x="250" y="279"/>
                </a:cxn>
                <a:cxn ang="0">
                  <a:pos x="248" y="281"/>
                </a:cxn>
                <a:cxn ang="0">
                  <a:pos x="247" y="284"/>
                </a:cxn>
                <a:cxn ang="0">
                  <a:pos x="243" y="285"/>
                </a:cxn>
                <a:cxn ang="0">
                  <a:pos x="7" y="285"/>
                </a:cxn>
                <a:cxn ang="0">
                  <a:pos x="5" y="284"/>
                </a:cxn>
                <a:cxn ang="0">
                  <a:pos x="0" y="279"/>
                </a:cxn>
                <a:cxn ang="0">
                  <a:pos x="0" y="275"/>
                </a:cxn>
                <a:cxn ang="0">
                  <a:pos x="3" y="238"/>
                </a:cxn>
                <a:cxn ang="0">
                  <a:pos x="12" y="203"/>
                </a:cxn>
                <a:cxn ang="0">
                  <a:pos x="27" y="171"/>
                </a:cxn>
                <a:cxn ang="0">
                  <a:pos x="47" y="142"/>
                </a:cxn>
                <a:cxn ang="0">
                  <a:pos x="73" y="116"/>
                </a:cxn>
                <a:cxn ang="0">
                  <a:pos x="106" y="92"/>
                </a:cxn>
                <a:cxn ang="0">
                  <a:pos x="127" y="75"/>
                </a:cxn>
                <a:cxn ang="0">
                  <a:pos x="141" y="60"/>
                </a:cxn>
                <a:cxn ang="0">
                  <a:pos x="149" y="46"/>
                </a:cxn>
                <a:cxn ang="0">
                  <a:pos x="151" y="34"/>
                </a:cxn>
                <a:cxn ang="0">
                  <a:pos x="152" y="24"/>
                </a:cxn>
                <a:cxn ang="0">
                  <a:pos x="151" y="17"/>
                </a:cxn>
                <a:cxn ang="0">
                  <a:pos x="150" y="14"/>
                </a:cxn>
                <a:cxn ang="0">
                  <a:pos x="149" y="11"/>
                </a:cxn>
                <a:cxn ang="0">
                  <a:pos x="151" y="4"/>
                </a:cxn>
                <a:cxn ang="0">
                  <a:pos x="155" y="1"/>
                </a:cxn>
                <a:cxn ang="0">
                  <a:pos x="158" y="0"/>
                </a:cxn>
              </a:cxnLst>
              <a:rect l="0" t="0" r="r" b="b"/>
              <a:pathLst>
                <a:path w="250" h="285">
                  <a:moveTo>
                    <a:pt x="158" y="0"/>
                  </a:moveTo>
                  <a:lnTo>
                    <a:pt x="165" y="2"/>
                  </a:lnTo>
                  <a:lnTo>
                    <a:pt x="168" y="6"/>
                  </a:lnTo>
                  <a:lnTo>
                    <a:pt x="169" y="8"/>
                  </a:lnTo>
                  <a:lnTo>
                    <a:pt x="170" y="14"/>
                  </a:lnTo>
                  <a:lnTo>
                    <a:pt x="171" y="23"/>
                  </a:lnTo>
                  <a:lnTo>
                    <a:pt x="171" y="34"/>
                  </a:lnTo>
                  <a:lnTo>
                    <a:pt x="169" y="47"/>
                  </a:lnTo>
                  <a:lnTo>
                    <a:pt x="164" y="61"/>
                  </a:lnTo>
                  <a:lnTo>
                    <a:pt x="153" y="77"/>
                  </a:lnTo>
                  <a:lnTo>
                    <a:pt x="138" y="92"/>
                  </a:lnTo>
                  <a:lnTo>
                    <a:pt x="116" y="109"/>
                  </a:lnTo>
                  <a:lnTo>
                    <a:pt x="88" y="130"/>
                  </a:lnTo>
                  <a:lnTo>
                    <a:pt x="65" y="153"/>
                  </a:lnTo>
                  <a:lnTo>
                    <a:pt x="46" y="177"/>
                  </a:lnTo>
                  <a:lnTo>
                    <a:pt x="33" y="205"/>
                  </a:lnTo>
                  <a:lnTo>
                    <a:pt x="24" y="233"/>
                  </a:lnTo>
                  <a:lnTo>
                    <a:pt x="21" y="266"/>
                  </a:lnTo>
                  <a:lnTo>
                    <a:pt x="243" y="266"/>
                  </a:lnTo>
                  <a:lnTo>
                    <a:pt x="247" y="267"/>
                  </a:lnTo>
                  <a:lnTo>
                    <a:pt x="248" y="269"/>
                  </a:lnTo>
                  <a:lnTo>
                    <a:pt x="250" y="272"/>
                  </a:lnTo>
                  <a:lnTo>
                    <a:pt x="250" y="279"/>
                  </a:lnTo>
                  <a:lnTo>
                    <a:pt x="248" y="281"/>
                  </a:lnTo>
                  <a:lnTo>
                    <a:pt x="247" y="284"/>
                  </a:lnTo>
                  <a:lnTo>
                    <a:pt x="243" y="285"/>
                  </a:lnTo>
                  <a:lnTo>
                    <a:pt x="7" y="285"/>
                  </a:lnTo>
                  <a:lnTo>
                    <a:pt x="5" y="284"/>
                  </a:lnTo>
                  <a:lnTo>
                    <a:pt x="0" y="279"/>
                  </a:lnTo>
                  <a:lnTo>
                    <a:pt x="0" y="275"/>
                  </a:lnTo>
                  <a:lnTo>
                    <a:pt x="3" y="238"/>
                  </a:lnTo>
                  <a:lnTo>
                    <a:pt x="12" y="203"/>
                  </a:lnTo>
                  <a:lnTo>
                    <a:pt x="27" y="171"/>
                  </a:lnTo>
                  <a:lnTo>
                    <a:pt x="47" y="142"/>
                  </a:lnTo>
                  <a:lnTo>
                    <a:pt x="73" y="116"/>
                  </a:lnTo>
                  <a:lnTo>
                    <a:pt x="106" y="92"/>
                  </a:lnTo>
                  <a:lnTo>
                    <a:pt x="127" y="75"/>
                  </a:lnTo>
                  <a:lnTo>
                    <a:pt x="141" y="60"/>
                  </a:lnTo>
                  <a:lnTo>
                    <a:pt x="149" y="46"/>
                  </a:lnTo>
                  <a:lnTo>
                    <a:pt x="151" y="34"/>
                  </a:lnTo>
                  <a:lnTo>
                    <a:pt x="152" y="24"/>
                  </a:lnTo>
                  <a:lnTo>
                    <a:pt x="151" y="17"/>
                  </a:lnTo>
                  <a:lnTo>
                    <a:pt x="150" y="14"/>
                  </a:lnTo>
                  <a:lnTo>
                    <a:pt x="149" y="11"/>
                  </a:lnTo>
                  <a:lnTo>
                    <a:pt x="151" y="4"/>
                  </a:lnTo>
                  <a:lnTo>
                    <a:pt x="155" y="1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615"/>
            <p:cNvSpPr>
              <a:spLocks/>
            </p:cNvSpPr>
            <p:nvPr/>
          </p:nvSpPr>
          <p:spPr bwMode="auto">
            <a:xfrm>
              <a:off x="8920163" y="4298950"/>
              <a:ext cx="198438" cy="22542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5" y="1"/>
                </a:cxn>
                <a:cxn ang="0">
                  <a:pos x="98" y="4"/>
                </a:cxn>
                <a:cxn ang="0">
                  <a:pos x="101" y="11"/>
                </a:cxn>
                <a:cxn ang="0">
                  <a:pos x="100" y="14"/>
                </a:cxn>
                <a:cxn ang="0">
                  <a:pos x="98" y="17"/>
                </a:cxn>
                <a:cxn ang="0">
                  <a:pos x="97" y="24"/>
                </a:cxn>
                <a:cxn ang="0">
                  <a:pos x="97" y="34"/>
                </a:cxn>
                <a:cxn ang="0">
                  <a:pos x="101" y="46"/>
                </a:cxn>
                <a:cxn ang="0">
                  <a:pos x="109" y="60"/>
                </a:cxn>
                <a:cxn ang="0">
                  <a:pos x="124" y="75"/>
                </a:cxn>
                <a:cxn ang="0">
                  <a:pos x="145" y="92"/>
                </a:cxn>
                <a:cxn ang="0">
                  <a:pos x="177" y="116"/>
                </a:cxn>
                <a:cxn ang="0">
                  <a:pos x="204" y="142"/>
                </a:cxn>
                <a:cxn ang="0">
                  <a:pos x="224" y="171"/>
                </a:cxn>
                <a:cxn ang="0">
                  <a:pos x="238" y="203"/>
                </a:cxn>
                <a:cxn ang="0">
                  <a:pos x="248" y="238"/>
                </a:cxn>
                <a:cxn ang="0">
                  <a:pos x="250" y="275"/>
                </a:cxn>
                <a:cxn ang="0">
                  <a:pos x="250" y="279"/>
                </a:cxn>
                <a:cxn ang="0">
                  <a:pos x="246" y="284"/>
                </a:cxn>
                <a:cxn ang="0">
                  <a:pos x="243" y="285"/>
                </a:cxn>
                <a:cxn ang="0">
                  <a:pos x="7" y="285"/>
                </a:cxn>
                <a:cxn ang="0">
                  <a:pos x="4" y="284"/>
                </a:cxn>
                <a:cxn ang="0">
                  <a:pos x="3" y="281"/>
                </a:cxn>
                <a:cxn ang="0">
                  <a:pos x="0" y="279"/>
                </a:cxn>
                <a:cxn ang="0">
                  <a:pos x="0" y="272"/>
                </a:cxn>
                <a:cxn ang="0">
                  <a:pos x="3" y="269"/>
                </a:cxn>
                <a:cxn ang="0">
                  <a:pos x="4" y="267"/>
                </a:cxn>
                <a:cxn ang="0">
                  <a:pos x="7" y="266"/>
                </a:cxn>
                <a:cxn ang="0">
                  <a:pos x="230" y="266"/>
                </a:cxn>
                <a:cxn ang="0">
                  <a:pos x="226" y="233"/>
                </a:cxn>
                <a:cxn ang="0">
                  <a:pos x="218" y="205"/>
                </a:cxn>
                <a:cxn ang="0">
                  <a:pos x="205" y="177"/>
                </a:cxn>
                <a:cxn ang="0">
                  <a:pos x="186" y="153"/>
                </a:cxn>
                <a:cxn ang="0">
                  <a:pos x="163" y="130"/>
                </a:cxn>
                <a:cxn ang="0">
                  <a:pos x="110" y="91"/>
                </a:cxn>
                <a:cxn ang="0">
                  <a:pos x="94" y="73"/>
                </a:cxn>
                <a:cxn ang="0">
                  <a:pos x="84" y="55"/>
                </a:cxn>
                <a:cxn ang="0">
                  <a:pos x="79" y="40"/>
                </a:cxn>
                <a:cxn ang="0">
                  <a:pos x="78" y="26"/>
                </a:cxn>
                <a:cxn ang="0">
                  <a:pos x="78" y="17"/>
                </a:cxn>
                <a:cxn ang="0">
                  <a:pos x="82" y="6"/>
                </a:cxn>
                <a:cxn ang="0">
                  <a:pos x="84" y="2"/>
                </a:cxn>
                <a:cxn ang="0">
                  <a:pos x="91" y="0"/>
                </a:cxn>
              </a:cxnLst>
              <a:rect l="0" t="0" r="r" b="b"/>
              <a:pathLst>
                <a:path w="250" h="285">
                  <a:moveTo>
                    <a:pt x="91" y="0"/>
                  </a:moveTo>
                  <a:lnTo>
                    <a:pt x="95" y="1"/>
                  </a:lnTo>
                  <a:lnTo>
                    <a:pt x="98" y="4"/>
                  </a:lnTo>
                  <a:lnTo>
                    <a:pt x="101" y="11"/>
                  </a:lnTo>
                  <a:lnTo>
                    <a:pt x="100" y="14"/>
                  </a:lnTo>
                  <a:lnTo>
                    <a:pt x="98" y="17"/>
                  </a:lnTo>
                  <a:lnTo>
                    <a:pt x="97" y="24"/>
                  </a:lnTo>
                  <a:lnTo>
                    <a:pt x="97" y="34"/>
                  </a:lnTo>
                  <a:lnTo>
                    <a:pt x="101" y="46"/>
                  </a:lnTo>
                  <a:lnTo>
                    <a:pt x="109" y="60"/>
                  </a:lnTo>
                  <a:lnTo>
                    <a:pt x="124" y="75"/>
                  </a:lnTo>
                  <a:lnTo>
                    <a:pt x="145" y="92"/>
                  </a:lnTo>
                  <a:lnTo>
                    <a:pt x="177" y="116"/>
                  </a:lnTo>
                  <a:lnTo>
                    <a:pt x="204" y="142"/>
                  </a:lnTo>
                  <a:lnTo>
                    <a:pt x="224" y="171"/>
                  </a:lnTo>
                  <a:lnTo>
                    <a:pt x="238" y="203"/>
                  </a:lnTo>
                  <a:lnTo>
                    <a:pt x="248" y="238"/>
                  </a:lnTo>
                  <a:lnTo>
                    <a:pt x="250" y="275"/>
                  </a:lnTo>
                  <a:lnTo>
                    <a:pt x="250" y="279"/>
                  </a:lnTo>
                  <a:lnTo>
                    <a:pt x="246" y="284"/>
                  </a:lnTo>
                  <a:lnTo>
                    <a:pt x="243" y="285"/>
                  </a:lnTo>
                  <a:lnTo>
                    <a:pt x="7" y="285"/>
                  </a:lnTo>
                  <a:lnTo>
                    <a:pt x="4" y="284"/>
                  </a:lnTo>
                  <a:lnTo>
                    <a:pt x="3" y="281"/>
                  </a:lnTo>
                  <a:lnTo>
                    <a:pt x="0" y="279"/>
                  </a:lnTo>
                  <a:lnTo>
                    <a:pt x="0" y="272"/>
                  </a:lnTo>
                  <a:lnTo>
                    <a:pt x="3" y="269"/>
                  </a:lnTo>
                  <a:lnTo>
                    <a:pt x="4" y="267"/>
                  </a:lnTo>
                  <a:lnTo>
                    <a:pt x="7" y="266"/>
                  </a:lnTo>
                  <a:lnTo>
                    <a:pt x="230" y="266"/>
                  </a:lnTo>
                  <a:lnTo>
                    <a:pt x="226" y="233"/>
                  </a:lnTo>
                  <a:lnTo>
                    <a:pt x="218" y="205"/>
                  </a:lnTo>
                  <a:lnTo>
                    <a:pt x="205" y="177"/>
                  </a:lnTo>
                  <a:lnTo>
                    <a:pt x="186" y="153"/>
                  </a:lnTo>
                  <a:lnTo>
                    <a:pt x="163" y="130"/>
                  </a:lnTo>
                  <a:lnTo>
                    <a:pt x="110" y="91"/>
                  </a:lnTo>
                  <a:lnTo>
                    <a:pt x="94" y="73"/>
                  </a:lnTo>
                  <a:lnTo>
                    <a:pt x="84" y="55"/>
                  </a:lnTo>
                  <a:lnTo>
                    <a:pt x="79" y="40"/>
                  </a:lnTo>
                  <a:lnTo>
                    <a:pt x="78" y="26"/>
                  </a:lnTo>
                  <a:lnTo>
                    <a:pt x="78" y="17"/>
                  </a:lnTo>
                  <a:lnTo>
                    <a:pt x="82" y="6"/>
                  </a:lnTo>
                  <a:lnTo>
                    <a:pt x="84" y="2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616"/>
            <p:cNvSpPr>
              <a:spLocks/>
            </p:cNvSpPr>
            <p:nvPr/>
          </p:nvSpPr>
          <p:spPr bwMode="auto">
            <a:xfrm>
              <a:off x="8872538" y="4359275"/>
              <a:ext cx="150813" cy="58738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184" y="0"/>
                </a:cxn>
                <a:cxn ang="0">
                  <a:pos x="186" y="1"/>
                </a:cxn>
                <a:cxn ang="0">
                  <a:pos x="191" y="6"/>
                </a:cxn>
                <a:cxn ang="0">
                  <a:pos x="191" y="13"/>
                </a:cxn>
                <a:cxn ang="0">
                  <a:pos x="190" y="15"/>
                </a:cxn>
                <a:cxn ang="0">
                  <a:pos x="175" y="36"/>
                </a:cxn>
                <a:cxn ang="0">
                  <a:pos x="158" y="51"/>
                </a:cxn>
                <a:cxn ang="0">
                  <a:pos x="139" y="63"/>
                </a:cxn>
                <a:cxn ang="0">
                  <a:pos x="118" y="70"/>
                </a:cxn>
                <a:cxn ang="0">
                  <a:pos x="95" y="73"/>
                </a:cxn>
                <a:cxn ang="0">
                  <a:pos x="73" y="70"/>
                </a:cxn>
                <a:cxn ang="0">
                  <a:pos x="52" y="63"/>
                </a:cxn>
                <a:cxn ang="0">
                  <a:pos x="34" y="52"/>
                </a:cxn>
                <a:cxn ang="0">
                  <a:pos x="17" y="37"/>
                </a:cxn>
                <a:cxn ang="0">
                  <a:pos x="3" y="18"/>
                </a:cxn>
                <a:cxn ang="0">
                  <a:pos x="2" y="15"/>
                </a:cxn>
                <a:cxn ang="0">
                  <a:pos x="0" y="12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9" y="3"/>
                </a:cxn>
                <a:cxn ang="0">
                  <a:pos x="12" y="3"/>
                </a:cxn>
                <a:cxn ang="0">
                  <a:pos x="20" y="8"/>
                </a:cxn>
                <a:cxn ang="0">
                  <a:pos x="34" y="27"/>
                </a:cxn>
                <a:cxn ang="0">
                  <a:pos x="52" y="42"/>
                </a:cxn>
                <a:cxn ang="0">
                  <a:pos x="73" y="50"/>
                </a:cxn>
                <a:cxn ang="0">
                  <a:pos x="95" y="54"/>
                </a:cxn>
                <a:cxn ang="0">
                  <a:pos x="118" y="50"/>
                </a:cxn>
                <a:cxn ang="0">
                  <a:pos x="139" y="41"/>
                </a:cxn>
                <a:cxn ang="0">
                  <a:pos x="157" y="25"/>
                </a:cxn>
                <a:cxn ang="0">
                  <a:pos x="173" y="5"/>
                </a:cxn>
                <a:cxn ang="0">
                  <a:pos x="175" y="2"/>
                </a:cxn>
                <a:cxn ang="0">
                  <a:pos x="180" y="0"/>
                </a:cxn>
              </a:cxnLst>
              <a:rect l="0" t="0" r="r" b="b"/>
              <a:pathLst>
                <a:path w="191" h="73">
                  <a:moveTo>
                    <a:pt x="180" y="0"/>
                  </a:moveTo>
                  <a:lnTo>
                    <a:pt x="184" y="0"/>
                  </a:lnTo>
                  <a:lnTo>
                    <a:pt x="186" y="1"/>
                  </a:lnTo>
                  <a:lnTo>
                    <a:pt x="191" y="6"/>
                  </a:lnTo>
                  <a:lnTo>
                    <a:pt x="191" y="13"/>
                  </a:lnTo>
                  <a:lnTo>
                    <a:pt x="190" y="15"/>
                  </a:lnTo>
                  <a:lnTo>
                    <a:pt x="175" y="36"/>
                  </a:lnTo>
                  <a:lnTo>
                    <a:pt x="158" y="51"/>
                  </a:lnTo>
                  <a:lnTo>
                    <a:pt x="139" y="63"/>
                  </a:lnTo>
                  <a:lnTo>
                    <a:pt x="118" y="70"/>
                  </a:lnTo>
                  <a:lnTo>
                    <a:pt x="95" y="73"/>
                  </a:lnTo>
                  <a:lnTo>
                    <a:pt x="73" y="70"/>
                  </a:lnTo>
                  <a:lnTo>
                    <a:pt x="52" y="63"/>
                  </a:lnTo>
                  <a:lnTo>
                    <a:pt x="34" y="52"/>
                  </a:lnTo>
                  <a:lnTo>
                    <a:pt x="17" y="37"/>
                  </a:lnTo>
                  <a:lnTo>
                    <a:pt x="3" y="18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9" y="3"/>
                  </a:lnTo>
                  <a:lnTo>
                    <a:pt x="12" y="3"/>
                  </a:lnTo>
                  <a:lnTo>
                    <a:pt x="20" y="8"/>
                  </a:lnTo>
                  <a:lnTo>
                    <a:pt x="34" y="27"/>
                  </a:lnTo>
                  <a:lnTo>
                    <a:pt x="52" y="42"/>
                  </a:lnTo>
                  <a:lnTo>
                    <a:pt x="73" y="50"/>
                  </a:lnTo>
                  <a:lnTo>
                    <a:pt x="95" y="54"/>
                  </a:lnTo>
                  <a:lnTo>
                    <a:pt x="118" y="50"/>
                  </a:lnTo>
                  <a:lnTo>
                    <a:pt x="139" y="41"/>
                  </a:lnTo>
                  <a:lnTo>
                    <a:pt x="157" y="25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617"/>
            <p:cNvSpPr>
              <a:spLocks/>
            </p:cNvSpPr>
            <p:nvPr/>
          </p:nvSpPr>
          <p:spPr bwMode="auto">
            <a:xfrm>
              <a:off x="8931276" y="4213225"/>
              <a:ext cx="33338" cy="158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7" y="0"/>
                </a:cxn>
                <a:cxn ang="0">
                  <a:pos x="39" y="2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3" y="9"/>
                </a:cxn>
                <a:cxn ang="0">
                  <a:pos x="40" y="16"/>
                </a:cxn>
                <a:cxn ang="0">
                  <a:pos x="33" y="19"/>
                </a:cxn>
                <a:cxn ang="0">
                  <a:pos x="7" y="19"/>
                </a:cxn>
                <a:cxn ang="0">
                  <a:pos x="4" y="18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6" y="1"/>
                </a:cxn>
                <a:cxn ang="0">
                  <a:pos x="10" y="0"/>
                </a:cxn>
              </a:cxnLst>
              <a:rect l="0" t="0" r="r" b="b"/>
              <a:pathLst>
                <a:path w="43" h="19">
                  <a:moveTo>
                    <a:pt x="10" y="0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0" y="16"/>
                  </a:lnTo>
                  <a:lnTo>
                    <a:pt x="33" y="19"/>
                  </a:lnTo>
                  <a:lnTo>
                    <a:pt x="7" y="19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618"/>
            <p:cNvSpPr>
              <a:spLocks/>
            </p:cNvSpPr>
            <p:nvPr/>
          </p:nvSpPr>
          <p:spPr bwMode="auto">
            <a:xfrm>
              <a:off x="8856663" y="4140200"/>
              <a:ext cx="134938" cy="47625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62" y="0"/>
                </a:cxn>
                <a:cxn ang="0">
                  <a:pos x="165" y="3"/>
                </a:cxn>
                <a:cxn ang="0">
                  <a:pos x="168" y="6"/>
                </a:cxn>
                <a:cxn ang="0">
                  <a:pos x="169" y="10"/>
                </a:cxn>
                <a:cxn ang="0">
                  <a:pos x="169" y="14"/>
                </a:cxn>
                <a:cxn ang="0">
                  <a:pos x="167" y="17"/>
                </a:cxn>
                <a:cxn ang="0">
                  <a:pos x="164" y="20"/>
                </a:cxn>
                <a:cxn ang="0">
                  <a:pos x="158" y="24"/>
                </a:cxn>
                <a:cxn ang="0">
                  <a:pos x="149" y="32"/>
                </a:cxn>
                <a:cxn ang="0">
                  <a:pos x="137" y="39"/>
                </a:cxn>
                <a:cxn ang="0">
                  <a:pos x="120" y="47"/>
                </a:cxn>
                <a:cxn ang="0">
                  <a:pos x="100" y="54"/>
                </a:cxn>
                <a:cxn ang="0">
                  <a:pos x="76" y="58"/>
                </a:cxn>
                <a:cxn ang="0">
                  <a:pos x="47" y="60"/>
                </a:cxn>
                <a:cxn ang="0">
                  <a:pos x="28" y="60"/>
                </a:cxn>
                <a:cxn ang="0">
                  <a:pos x="9" y="58"/>
                </a:cxn>
                <a:cxn ang="0">
                  <a:pos x="5" y="57"/>
                </a:cxn>
                <a:cxn ang="0">
                  <a:pos x="2" y="54"/>
                </a:cxn>
                <a:cxn ang="0">
                  <a:pos x="0" y="51"/>
                </a:cxn>
                <a:cxn ang="0">
                  <a:pos x="0" y="47"/>
                </a:cxn>
                <a:cxn ang="0">
                  <a:pos x="2" y="43"/>
                </a:cxn>
                <a:cxn ang="0">
                  <a:pos x="3" y="41"/>
                </a:cxn>
                <a:cxn ang="0">
                  <a:pos x="5" y="40"/>
                </a:cxn>
                <a:cxn ang="0">
                  <a:pos x="9" y="39"/>
                </a:cxn>
                <a:cxn ang="0">
                  <a:pos x="11" y="39"/>
                </a:cxn>
                <a:cxn ang="0">
                  <a:pos x="41" y="41"/>
                </a:cxn>
                <a:cxn ang="0">
                  <a:pos x="67" y="40"/>
                </a:cxn>
                <a:cxn ang="0">
                  <a:pos x="90" y="36"/>
                </a:cxn>
                <a:cxn ang="0">
                  <a:pos x="109" y="30"/>
                </a:cxn>
                <a:cxn ang="0">
                  <a:pos x="124" y="24"/>
                </a:cxn>
                <a:cxn ang="0">
                  <a:pos x="136" y="17"/>
                </a:cxn>
                <a:cxn ang="0">
                  <a:pos x="144" y="11"/>
                </a:cxn>
                <a:cxn ang="0">
                  <a:pos x="151" y="4"/>
                </a:cxn>
                <a:cxn ang="0">
                  <a:pos x="155" y="2"/>
                </a:cxn>
                <a:cxn ang="0">
                  <a:pos x="158" y="0"/>
                </a:cxn>
              </a:cxnLst>
              <a:rect l="0" t="0" r="r" b="b"/>
              <a:pathLst>
                <a:path w="169" h="60">
                  <a:moveTo>
                    <a:pt x="158" y="0"/>
                  </a:moveTo>
                  <a:lnTo>
                    <a:pt x="162" y="0"/>
                  </a:lnTo>
                  <a:lnTo>
                    <a:pt x="165" y="3"/>
                  </a:lnTo>
                  <a:lnTo>
                    <a:pt x="168" y="6"/>
                  </a:lnTo>
                  <a:lnTo>
                    <a:pt x="169" y="10"/>
                  </a:lnTo>
                  <a:lnTo>
                    <a:pt x="169" y="14"/>
                  </a:lnTo>
                  <a:lnTo>
                    <a:pt x="167" y="17"/>
                  </a:lnTo>
                  <a:lnTo>
                    <a:pt x="164" y="20"/>
                  </a:lnTo>
                  <a:lnTo>
                    <a:pt x="158" y="24"/>
                  </a:lnTo>
                  <a:lnTo>
                    <a:pt x="149" y="32"/>
                  </a:lnTo>
                  <a:lnTo>
                    <a:pt x="137" y="39"/>
                  </a:lnTo>
                  <a:lnTo>
                    <a:pt x="120" y="47"/>
                  </a:lnTo>
                  <a:lnTo>
                    <a:pt x="100" y="54"/>
                  </a:lnTo>
                  <a:lnTo>
                    <a:pt x="76" y="58"/>
                  </a:lnTo>
                  <a:lnTo>
                    <a:pt x="47" y="60"/>
                  </a:lnTo>
                  <a:lnTo>
                    <a:pt x="28" y="60"/>
                  </a:lnTo>
                  <a:lnTo>
                    <a:pt x="9" y="58"/>
                  </a:lnTo>
                  <a:lnTo>
                    <a:pt x="5" y="57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5" y="40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41" y="41"/>
                  </a:lnTo>
                  <a:lnTo>
                    <a:pt x="67" y="40"/>
                  </a:lnTo>
                  <a:lnTo>
                    <a:pt x="90" y="36"/>
                  </a:lnTo>
                  <a:lnTo>
                    <a:pt x="109" y="30"/>
                  </a:lnTo>
                  <a:lnTo>
                    <a:pt x="124" y="24"/>
                  </a:lnTo>
                  <a:lnTo>
                    <a:pt x="136" y="17"/>
                  </a:lnTo>
                  <a:lnTo>
                    <a:pt x="144" y="11"/>
                  </a:lnTo>
                  <a:lnTo>
                    <a:pt x="151" y="4"/>
                  </a:lnTo>
                  <a:lnTo>
                    <a:pt x="155" y="2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8" name="Группа 150"/>
          <p:cNvGrpSpPr/>
          <p:nvPr/>
        </p:nvGrpSpPr>
        <p:grpSpPr>
          <a:xfrm>
            <a:off x="2815196" y="2267581"/>
            <a:ext cx="545243" cy="590337"/>
            <a:chOff x="1558925" y="2173288"/>
            <a:chExt cx="422276" cy="457200"/>
          </a:xfrm>
          <a:solidFill>
            <a:schemeClr val="bg1"/>
          </a:solidFill>
        </p:grpSpPr>
        <p:sp>
          <p:nvSpPr>
            <p:cNvPr id="29" name="Freeform 76"/>
            <p:cNvSpPr>
              <a:spLocks noEditPoints="1"/>
            </p:cNvSpPr>
            <p:nvPr/>
          </p:nvSpPr>
          <p:spPr bwMode="auto">
            <a:xfrm>
              <a:off x="1558925" y="2173288"/>
              <a:ext cx="352425" cy="457200"/>
            </a:xfrm>
            <a:custGeom>
              <a:avLst/>
              <a:gdLst/>
              <a:ahLst/>
              <a:cxnLst>
                <a:cxn ang="0">
                  <a:pos x="30" y="23"/>
                </a:cxn>
                <a:cxn ang="0">
                  <a:pos x="26" y="24"/>
                </a:cxn>
                <a:cxn ang="0">
                  <a:pos x="25" y="27"/>
                </a:cxn>
                <a:cxn ang="0">
                  <a:pos x="22" y="30"/>
                </a:cxn>
                <a:cxn ang="0">
                  <a:pos x="22" y="541"/>
                </a:cxn>
                <a:cxn ang="0">
                  <a:pos x="23" y="547"/>
                </a:cxn>
                <a:cxn ang="0">
                  <a:pos x="25" y="550"/>
                </a:cxn>
                <a:cxn ang="0">
                  <a:pos x="29" y="552"/>
                </a:cxn>
                <a:cxn ang="0">
                  <a:pos x="33" y="554"/>
                </a:cxn>
                <a:cxn ang="0">
                  <a:pos x="415" y="554"/>
                </a:cxn>
                <a:cxn ang="0">
                  <a:pos x="421" y="548"/>
                </a:cxn>
                <a:cxn ang="0">
                  <a:pos x="422" y="545"/>
                </a:cxn>
                <a:cxn ang="0">
                  <a:pos x="422" y="34"/>
                </a:cxn>
                <a:cxn ang="0">
                  <a:pos x="419" y="26"/>
                </a:cxn>
                <a:cxn ang="0">
                  <a:pos x="411" y="23"/>
                </a:cxn>
                <a:cxn ang="0">
                  <a:pos x="30" y="23"/>
                </a:cxn>
                <a:cxn ang="0">
                  <a:pos x="33" y="0"/>
                </a:cxn>
                <a:cxn ang="0">
                  <a:pos x="411" y="0"/>
                </a:cxn>
                <a:cxn ang="0">
                  <a:pos x="425" y="2"/>
                </a:cxn>
                <a:cxn ang="0">
                  <a:pos x="436" y="9"/>
                </a:cxn>
                <a:cxn ang="0">
                  <a:pos x="443" y="20"/>
                </a:cxn>
                <a:cxn ang="0">
                  <a:pos x="445" y="34"/>
                </a:cxn>
                <a:cxn ang="0">
                  <a:pos x="445" y="541"/>
                </a:cxn>
                <a:cxn ang="0">
                  <a:pos x="443" y="555"/>
                </a:cxn>
                <a:cxn ang="0">
                  <a:pos x="436" y="566"/>
                </a:cxn>
                <a:cxn ang="0">
                  <a:pos x="425" y="573"/>
                </a:cxn>
                <a:cxn ang="0">
                  <a:pos x="411" y="576"/>
                </a:cxn>
                <a:cxn ang="0">
                  <a:pos x="33" y="576"/>
                </a:cxn>
                <a:cxn ang="0">
                  <a:pos x="21" y="573"/>
                </a:cxn>
                <a:cxn ang="0">
                  <a:pos x="10" y="566"/>
                </a:cxn>
                <a:cxn ang="0">
                  <a:pos x="3" y="555"/>
                </a:cxn>
                <a:cxn ang="0">
                  <a:pos x="0" y="541"/>
                </a:cxn>
                <a:cxn ang="0">
                  <a:pos x="0" y="34"/>
                </a:cxn>
                <a:cxn ang="0">
                  <a:pos x="3" y="20"/>
                </a:cxn>
                <a:cxn ang="0">
                  <a:pos x="10" y="9"/>
                </a:cxn>
                <a:cxn ang="0">
                  <a:pos x="21" y="2"/>
                </a:cxn>
                <a:cxn ang="0">
                  <a:pos x="33" y="0"/>
                </a:cxn>
              </a:cxnLst>
              <a:rect l="0" t="0" r="r" b="b"/>
              <a:pathLst>
                <a:path w="445" h="576">
                  <a:moveTo>
                    <a:pt x="30" y="23"/>
                  </a:moveTo>
                  <a:lnTo>
                    <a:pt x="26" y="24"/>
                  </a:lnTo>
                  <a:lnTo>
                    <a:pt x="25" y="27"/>
                  </a:lnTo>
                  <a:lnTo>
                    <a:pt x="22" y="30"/>
                  </a:lnTo>
                  <a:lnTo>
                    <a:pt x="22" y="541"/>
                  </a:lnTo>
                  <a:lnTo>
                    <a:pt x="23" y="547"/>
                  </a:lnTo>
                  <a:lnTo>
                    <a:pt x="25" y="550"/>
                  </a:lnTo>
                  <a:lnTo>
                    <a:pt x="29" y="552"/>
                  </a:lnTo>
                  <a:lnTo>
                    <a:pt x="33" y="554"/>
                  </a:lnTo>
                  <a:lnTo>
                    <a:pt x="415" y="554"/>
                  </a:lnTo>
                  <a:lnTo>
                    <a:pt x="421" y="548"/>
                  </a:lnTo>
                  <a:lnTo>
                    <a:pt x="422" y="545"/>
                  </a:lnTo>
                  <a:lnTo>
                    <a:pt x="422" y="34"/>
                  </a:lnTo>
                  <a:lnTo>
                    <a:pt x="419" y="26"/>
                  </a:lnTo>
                  <a:lnTo>
                    <a:pt x="411" y="23"/>
                  </a:lnTo>
                  <a:lnTo>
                    <a:pt x="30" y="23"/>
                  </a:lnTo>
                  <a:close/>
                  <a:moveTo>
                    <a:pt x="33" y="0"/>
                  </a:moveTo>
                  <a:lnTo>
                    <a:pt x="411" y="0"/>
                  </a:lnTo>
                  <a:lnTo>
                    <a:pt x="425" y="2"/>
                  </a:lnTo>
                  <a:lnTo>
                    <a:pt x="436" y="9"/>
                  </a:lnTo>
                  <a:lnTo>
                    <a:pt x="443" y="20"/>
                  </a:lnTo>
                  <a:lnTo>
                    <a:pt x="445" y="34"/>
                  </a:lnTo>
                  <a:lnTo>
                    <a:pt x="445" y="541"/>
                  </a:lnTo>
                  <a:lnTo>
                    <a:pt x="443" y="555"/>
                  </a:lnTo>
                  <a:lnTo>
                    <a:pt x="436" y="566"/>
                  </a:lnTo>
                  <a:lnTo>
                    <a:pt x="425" y="573"/>
                  </a:lnTo>
                  <a:lnTo>
                    <a:pt x="411" y="576"/>
                  </a:lnTo>
                  <a:lnTo>
                    <a:pt x="33" y="576"/>
                  </a:lnTo>
                  <a:lnTo>
                    <a:pt x="21" y="573"/>
                  </a:lnTo>
                  <a:lnTo>
                    <a:pt x="10" y="566"/>
                  </a:lnTo>
                  <a:lnTo>
                    <a:pt x="3" y="555"/>
                  </a:lnTo>
                  <a:lnTo>
                    <a:pt x="0" y="541"/>
                  </a:lnTo>
                  <a:lnTo>
                    <a:pt x="0" y="34"/>
                  </a:lnTo>
                  <a:lnTo>
                    <a:pt x="3" y="20"/>
                  </a:lnTo>
                  <a:lnTo>
                    <a:pt x="10" y="9"/>
                  </a:lnTo>
                  <a:lnTo>
                    <a:pt x="21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77"/>
            <p:cNvSpPr>
              <a:spLocks/>
            </p:cNvSpPr>
            <p:nvPr/>
          </p:nvSpPr>
          <p:spPr bwMode="auto">
            <a:xfrm>
              <a:off x="1900238" y="2201863"/>
              <a:ext cx="80963" cy="12858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69" y="0"/>
                </a:cxn>
                <a:cxn ang="0">
                  <a:pos x="81" y="3"/>
                </a:cxn>
                <a:cxn ang="0">
                  <a:pos x="92" y="10"/>
                </a:cxn>
                <a:cxn ang="0">
                  <a:pos x="99" y="21"/>
                </a:cxn>
                <a:cxn ang="0">
                  <a:pos x="102" y="33"/>
                </a:cxn>
                <a:cxn ang="0">
                  <a:pos x="102" y="128"/>
                </a:cxn>
                <a:cxn ang="0">
                  <a:pos x="99" y="142"/>
                </a:cxn>
                <a:cxn ang="0">
                  <a:pos x="92" y="153"/>
                </a:cxn>
                <a:cxn ang="0">
                  <a:pos x="81" y="160"/>
                </a:cxn>
                <a:cxn ang="0">
                  <a:pos x="69" y="163"/>
                </a:cxn>
                <a:cxn ang="0">
                  <a:pos x="7" y="163"/>
                </a:cxn>
                <a:cxn ang="0">
                  <a:pos x="4" y="160"/>
                </a:cxn>
                <a:cxn ang="0">
                  <a:pos x="2" y="158"/>
                </a:cxn>
                <a:cxn ang="0">
                  <a:pos x="0" y="154"/>
                </a:cxn>
                <a:cxn ang="0">
                  <a:pos x="0" y="152"/>
                </a:cxn>
                <a:cxn ang="0">
                  <a:pos x="3" y="143"/>
                </a:cxn>
                <a:cxn ang="0">
                  <a:pos x="11" y="141"/>
                </a:cxn>
                <a:cxn ang="0">
                  <a:pos x="69" y="141"/>
                </a:cxn>
                <a:cxn ang="0">
                  <a:pos x="73" y="139"/>
                </a:cxn>
                <a:cxn ang="0">
                  <a:pos x="79" y="134"/>
                </a:cxn>
                <a:cxn ang="0">
                  <a:pos x="80" y="128"/>
                </a:cxn>
                <a:cxn ang="0">
                  <a:pos x="80" y="33"/>
                </a:cxn>
                <a:cxn ang="0">
                  <a:pos x="79" y="29"/>
                </a:cxn>
                <a:cxn ang="0">
                  <a:pos x="73" y="24"/>
                </a:cxn>
                <a:cxn ang="0">
                  <a:pos x="69" y="22"/>
                </a:cxn>
                <a:cxn ang="0">
                  <a:pos x="7" y="22"/>
                </a:cxn>
                <a:cxn ang="0">
                  <a:pos x="4" y="20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1" y="0"/>
                </a:cxn>
              </a:cxnLst>
              <a:rect l="0" t="0" r="r" b="b"/>
              <a:pathLst>
                <a:path w="102" h="163">
                  <a:moveTo>
                    <a:pt x="11" y="0"/>
                  </a:moveTo>
                  <a:lnTo>
                    <a:pt x="69" y="0"/>
                  </a:lnTo>
                  <a:lnTo>
                    <a:pt x="81" y="3"/>
                  </a:lnTo>
                  <a:lnTo>
                    <a:pt x="92" y="10"/>
                  </a:lnTo>
                  <a:lnTo>
                    <a:pt x="99" y="21"/>
                  </a:lnTo>
                  <a:lnTo>
                    <a:pt x="102" y="33"/>
                  </a:lnTo>
                  <a:lnTo>
                    <a:pt x="102" y="128"/>
                  </a:lnTo>
                  <a:lnTo>
                    <a:pt x="99" y="142"/>
                  </a:lnTo>
                  <a:lnTo>
                    <a:pt x="92" y="153"/>
                  </a:lnTo>
                  <a:lnTo>
                    <a:pt x="81" y="160"/>
                  </a:lnTo>
                  <a:lnTo>
                    <a:pt x="69" y="163"/>
                  </a:lnTo>
                  <a:lnTo>
                    <a:pt x="7" y="163"/>
                  </a:lnTo>
                  <a:lnTo>
                    <a:pt x="4" y="160"/>
                  </a:lnTo>
                  <a:lnTo>
                    <a:pt x="2" y="158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3" y="143"/>
                  </a:lnTo>
                  <a:lnTo>
                    <a:pt x="11" y="141"/>
                  </a:lnTo>
                  <a:lnTo>
                    <a:pt x="69" y="141"/>
                  </a:lnTo>
                  <a:lnTo>
                    <a:pt x="73" y="139"/>
                  </a:lnTo>
                  <a:lnTo>
                    <a:pt x="79" y="134"/>
                  </a:lnTo>
                  <a:lnTo>
                    <a:pt x="80" y="128"/>
                  </a:lnTo>
                  <a:lnTo>
                    <a:pt x="80" y="33"/>
                  </a:lnTo>
                  <a:lnTo>
                    <a:pt x="79" y="29"/>
                  </a:lnTo>
                  <a:lnTo>
                    <a:pt x="73" y="24"/>
                  </a:lnTo>
                  <a:lnTo>
                    <a:pt x="69" y="22"/>
                  </a:lnTo>
                  <a:lnTo>
                    <a:pt x="7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78"/>
            <p:cNvSpPr>
              <a:spLocks/>
            </p:cNvSpPr>
            <p:nvPr/>
          </p:nvSpPr>
          <p:spPr bwMode="auto">
            <a:xfrm>
              <a:off x="1900238" y="2339975"/>
              <a:ext cx="80963" cy="1301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9" y="0"/>
                </a:cxn>
                <a:cxn ang="0">
                  <a:pos x="81" y="3"/>
                </a:cxn>
                <a:cxn ang="0">
                  <a:pos x="92" y="10"/>
                </a:cxn>
                <a:cxn ang="0">
                  <a:pos x="99" y="21"/>
                </a:cxn>
                <a:cxn ang="0">
                  <a:pos x="102" y="34"/>
                </a:cxn>
                <a:cxn ang="0">
                  <a:pos x="102" y="129"/>
                </a:cxn>
                <a:cxn ang="0">
                  <a:pos x="99" y="142"/>
                </a:cxn>
                <a:cxn ang="0">
                  <a:pos x="92" y="153"/>
                </a:cxn>
                <a:cxn ang="0">
                  <a:pos x="81" y="161"/>
                </a:cxn>
                <a:cxn ang="0">
                  <a:pos x="69" y="164"/>
                </a:cxn>
                <a:cxn ang="0">
                  <a:pos x="7" y="164"/>
                </a:cxn>
                <a:cxn ang="0">
                  <a:pos x="2" y="158"/>
                </a:cxn>
                <a:cxn ang="0">
                  <a:pos x="0" y="155"/>
                </a:cxn>
                <a:cxn ang="0">
                  <a:pos x="0" y="148"/>
                </a:cxn>
                <a:cxn ang="0">
                  <a:pos x="2" y="144"/>
                </a:cxn>
                <a:cxn ang="0">
                  <a:pos x="4" y="143"/>
                </a:cxn>
                <a:cxn ang="0">
                  <a:pos x="7" y="140"/>
                </a:cxn>
                <a:cxn ang="0">
                  <a:pos x="69" y="140"/>
                </a:cxn>
                <a:cxn ang="0">
                  <a:pos x="73" y="139"/>
                </a:cxn>
                <a:cxn ang="0">
                  <a:pos x="76" y="137"/>
                </a:cxn>
                <a:cxn ang="0">
                  <a:pos x="79" y="133"/>
                </a:cxn>
                <a:cxn ang="0">
                  <a:pos x="80" y="129"/>
                </a:cxn>
                <a:cxn ang="0">
                  <a:pos x="80" y="30"/>
                </a:cxn>
                <a:cxn ang="0">
                  <a:pos x="77" y="27"/>
                </a:cxn>
                <a:cxn ang="0">
                  <a:pos x="76" y="25"/>
                </a:cxn>
                <a:cxn ang="0">
                  <a:pos x="72" y="23"/>
                </a:cxn>
                <a:cxn ang="0">
                  <a:pos x="7" y="23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7" y="0"/>
                </a:cxn>
              </a:cxnLst>
              <a:rect l="0" t="0" r="r" b="b"/>
              <a:pathLst>
                <a:path w="102" h="164">
                  <a:moveTo>
                    <a:pt x="7" y="0"/>
                  </a:moveTo>
                  <a:lnTo>
                    <a:pt x="69" y="0"/>
                  </a:lnTo>
                  <a:lnTo>
                    <a:pt x="81" y="3"/>
                  </a:lnTo>
                  <a:lnTo>
                    <a:pt x="92" y="10"/>
                  </a:lnTo>
                  <a:lnTo>
                    <a:pt x="99" y="21"/>
                  </a:lnTo>
                  <a:lnTo>
                    <a:pt x="102" y="34"/>
                  </a:lnTo>
                  <a:lnTo>
                    <a:pt x="102" y="129"/>
                  </a:lnTo>
                  <a:lnTo>
                    <a:pt x="99" y="142"/>
                  </a:lnTo>
                  <a:lnTo>
                    <a:pt x="92" y="153"/>
                  </a:lnTo>
                  <a:lnTo>
                    <a:pt x="81" y="161"/>
                  </a:lnTo>
                  <a:lnTo>
                    <a:pt x="69" y="164"/>
                  </a:lnTo>
                  <a:lnTo>
                    <a:pt x="7" y="164"/>
                  </a:lnTo>
                  <a:lnTo>
                    <a:pt x="2" y="158"/>
                  </a:lnTo>
                  <a:lnTo>
                    <a:pt x="0" y="155"/>
                  </a:lnTo>
                  <a:lnTo>
                    <a:pt x="0" y="148"/>
                  </a:lnTo>
                  <a:lnTo>
                    <a:pt x="2" y="144"/>
                  </a:lnTo>
                  <a:lnTo>
                    <a:pt x="4" y="143"/>
                  </a:lnTo>
                  <a:lnTo>
                    <a:pt x="7" y="140"/>
                  </a:lnTo>
                  <a:lnTo>
                    <a:pt x="69" y="140"/>
                  </a:lnTo>
                  <a:lnTo>
                    <a:pt x="73" y="139"/>
                  </a:lnTo>
                  <a:lnTo>
                    <a:pt x="76" y="137"/>
                  </a:lnTo>
                  <a:lnTo>
                    <a:pt x="79" y="133"/>
                  </a:lnTo>
                  <a:lnTo>
                    <a:pt x="80" y="129"/>
                  </a:lnTo>
                  <a:lnTo>
                    <a:pt x="80" y="30"/>
                  </a:lnTo>
                  <a:lnTo>
                    <a:pt x="77" y="27"/>
                  </a:lnTo>
                  <a:lnTo>
                    <a:pt x="76" y="25"/>
                  </a:lnTo>
                  <a:lnTo>
                    <a:pt x="72" y="23"/>
                  </a:lnTo>
                  <a:lnTo>
                    <a:pt x="7" y="23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79"/>
            <p:cNvSpPr>
              <a:spLocks/>
            </p:cNvSpPr>
            <p:nvPr/>
          </p:nvSpPr>
          <p:spPr bwMode="auto">
            <a:xfrm>
              <a:off x="1900238" y="2479675"/>
              <a:ext cx="80963" cy="13017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69" y="0"/>
                </a:cxn>
                <a:cxn ang="0">
                  <a:pos x="81" y="3"/>
                </a:cxn>
                <a:cxn ang="0">
                  <a:pos x="92" y="10"/>
                </a:cxn>
                <a:cxn ang="0">
                  <a:pos x="99" y="21"/>
                </a:cxn>
                <a:cxn ang="0">
                  <a:pos x="102" y="33"/>
                </a:cxn>
                <a:cxn ang="0">
                  <a:pos x="102" y="128"/>
                </a:cxn>
                <a:cxn ang="0">
                  <a:pos x="99" y="142"/>
                </a:cxn>
                <a:cxn ang="0">
                  <a:pos x="92" y="153"/>
                </a:cxn>
                <a:cxn ang="0">
                  <a:pos x="81" y="159"/>
                </a:cxn>
                <a:cxn ang="0">
                  <a:pos x="69" y="162"/>
                </a:cxn>
                <a:cxn ang="0">
                  <a:pos x="7" y="162"/>
                </a:cxn>
                <a:cxn ang="0">
                  <a:pos x="4" y="159"/>
                </a:cxn>
                <a:cxn ang="0">
                  <a:pos x="2" y="158"/>
                </a:cxn>
                <a:cxn ang="0">
                  <a:pos x="0" y="154"/>
                </a:cxn>
                <a:cxn ang="0">
                  <a:pos x="0" y="147"/>
                </a:cxn>
                <a:cxn ang="0">
                  <a:pos x="2" y="144"/>
                </a:cxn>
                <a:cxn ang="0">
                  <a:pos x="7" y="139"/>
                </a:cxn>
                <a:cxn ang="0">
                  <a:pos x="72" y="139"/>
                </a:cxn>
                <a:cxn ang="0">
                  <a:pos x="76" y="137"/>
                </a:cxn>
                <a:cxn ang="0">
                  <a:pos x="77" y="135"/>
                </a:cxn>
                <a:cxn ang="0">
                  <a:pos x="80" y="132"/>
                </a:cxn>
                <a:cxn ang="0">
                  <a:pos x="80" y="33"/>
                </a:cxn>
                <a:cxn ang="0">
                  <a:pos x="79" y="29"/>
                </a:cxn>
                <a:cxn ang="0">
                  <a:pos x="73" y="23"/>
                </a:cxn>
                <a:cxn ang="0">
                  <a:pos x="69" y="22"/>
                </a:cxn>
                <a:cxn ang="0">
                  <a:pos x="7" y="22"/>
                </a:cxn>
                <a:cxn ang="0">
                  <a:pos x="4" y="19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3" y="3"/>
                </a:cxn>
                <a:cxn ang="0">
                  <a:pos x="11" y="0"/>
                </a:cxn>
              </a:cxnLst>
              <a:rect l="0" t="0" r="r" b="b"/>
              <a:pathLst>
                <a:path w="102" h="162">
                  <a:moveTo>
                    <a:pt x="11" y="0"/>
                  </a:moveTo>
                  <a:lnTo>
                    <a:pt x="69" y="0"/>
                  </a:lnTo>
                  <a:lnTo>
                    <a:pt x="81" y="3"/>
                  </a:lnTo>
                  <a:lnTo>
                    <a:pt x="92" y="10"/>
                  </a:lnTo>
                  <a:lnTo>
                    <a:pt x="99" y="21"/>
                  </a:lnTo>
                  <a:lnTo>
                    <a:pt x="102" y="33"/>
                  </a:lnTo>
                  <a:lnTo>
                    <a:pt x="102" y="128"/>
                  </a:lnTo>
                  <a:lnTo>
                    <a:pt x="99" y="142"/>
                  </a:lnTo>
                  <a:lnTo>
                    <a:pt x="92" y="153"/>
                  </a:lnTo>
                  <a:lnTo>
                    <a:pt x="81" y="159"/>
                  </a:lnTo>
                  <a:lnTo>
                    <a:pt x="69" y="162"/>
                  </a:lnTo>
                  <a:lnTo>
                    <a:pt x="7" y="162"/>
                  </a:lnTo>
                  <a:lnTo>
                    <a:pt x="4" y="159"/>
                  </a:lnTo>
                  <a:lnTo>
                    <a:pt x="2" y="158"/>
                  </a:lnTo>
                  <a:lnTo>
                    <a:pt x="0" y="154"/>
                  </a:lnTo>
                  <a:lnTo>
                    <a:pt x="0" y="147"/>
                  </a:lnTo>
                  <a:lnTo>
                    <a:pt x="2" y="144"/>
                  </a:lnTo>
                  <a:lnTo>
                    <a:pt x="7" y="139"/>
                  </a:lnTo>
                  <a:lnTo>
                    <a:pt x="72" y="139"/>
                  </a:lnTo>
                  <a:lnTo>
                    <a:pt x="76" y="137"/>
                  </a:lnTo>
                  <a:lnTo>
                    <a:pt x="77" y="135"/>
                  </a:lnTo>
                  <a:lnTo>
                    <a:pt x="80" y="132"/>
                  </a:lnTo>
                  <a:lnTo>
                    <a:pt x="80" y="33"/>
                  </a:lnTo>
                  <a:lnTo>
                    <a:pt x="79" y="29"/>
                  </a:lnTo>
                  <a:lnTo>
                    <a:pt x="73" y="23"/>
                  </a:lnTo>
                  <a:lnTo>
                    <a:pt x="69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3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80"/>
            <p:cNvSpPr>
              <a:spLocks/>
            </p:cNvSpPr>
            <p:nvPr/>
          </p:nvSpPr>
          <p:spPr bwMode="auto">
            <a:xfrm>
              <a:off x="1635125" y="2279650"/>
              <a:ext cx="196850" cy="174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239" y="0"/>
                </a:cxn>
                <a:cxn ang="0">
                  <a:pos x="243" y="1"/>
                </a:cxn>
                <a:cxn ang="0">
                  <a:pos x="244" y="4"/>
                </a:cxn>
                <a:cxn ang="0">
                  <a:pos x="247" y="7"/>
                </a:cxn>
                <a:cxn ang="0">
                  <a:pos x="247" y="11"/>
                </a:cxn>
                <a:cxn ang="0">
                  <a:pos x="246" y="15"/>
                </a:cxn>
                <a:cxn ang="0">
                  <a:pos x="243" y="19"/>
                </a:cxn>
                <a:cxn ang="0">
                  <a:pos x="240" y="21"/>
                </a:cxn>
                <a:cxn ang="0">
                  <a:pos x="236" y="22"/>
                </a:cxn>
                <a:cxn ang="0">
                  <a:pos x="7" y="22"/>
                </a:cxn>
                <a:cxn ang="0">
                  <a:pos x="4" y="19"/>
                </a:cxn>
                <a:cxn ang="0">
                  <a:pos x="1" y="18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2" y="3"/>
                </a:cxn>
                <a:cxn ang="0">
                  <a:pos x="11" y="0"/>
                </a:cxn>
              </a:cxnLst>
              <a:rect l="0" t="0" r="r" b="b"/>
              <a:pathLst>
                <a:path w="247" h="22">
                  <a:moveTo>
                    <a:pt x="11" y="0"/>
                  </a:moveTo>
                  <a:lnTo>
                    <a:pt x="239" y="0"/>
                  </a:lnTo>
                  <a:lnTo>
                    <a:pt x="243" y="1"/>
                  </a:lnTo>
                  <a:lnTo>
                    <a:pt x="244" y="4"/>
                  </a:lnTo>
                  <a:lnTo>
                    <a:pt x="247" y="7"/>
                  </a:lnTo>
                  <a:lnTo>
                    <a:pt x="247" y="11"/>
                  </a:lnTo>
                  <a:lnTo>
                    <a:pt x="246" y="15"/>
                  </a:lnTo>
                  <a:lnTo>
                    <a:pt x="243" y="19"/>
                  </a:lnTo>
                  <a:lnTo>
                    <a:pt x="240" y="21"/>
                  </a:lnTo>
                  <a:lnTo>
                    <a:pt x="236" y="22"/>
                  </a:lnTo>
                  <a:lnTo>
                    <a:pt x="7" y="22"/>
                  </a:lnTo>
                  <a:lnTo>
                    <a:pt x="4" y="19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2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81"/>
            <p:cNvSpPr>
              <a:spLocks/>
            </p:cNvSpPr>
            <p:nvPr/>
          </p:nvSpPr>
          <p:spPr bwMode="auto">
            <a:xfrm>
              <a:off x="1635125" y="2330450"/>
              <a:ext cx="196850" cy="1746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36" y="0"/>
                </a:cxn>
                <a:cxn ang="0">
                  <a:pos x="240" y="1"/>
                </a:cxn>
                <a:cxn ang="0">
                  <a:pos x="246" y="6"/>
                </a:cxn>
                <a:cxn ang="0">
                  <a:pos x="247" y="11"/>
                </a:cxn>
                <a:cxn ang="0">
                  <a:pos x="247" y="15"/>
                </a:cxn>
                <a:cxn ang="0">
                  <a:pos x="244" y="17"/>
                </a:cxn>
                <a:cxn ang="0">
                  <a:pos x="243" y="20"/>
                </a:cxn>
                <a:cxn ang="0">
                  <a:pos x="239" y="22"/>
                </a:cxn>
                <a:cxn ang="0">
                  <a:pos x="11" y="22"/>
                </a:cxn>
                <a:cxn ang="0">
                  <a:pos x="2" y="19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4" y="2"/>
                </a:cxn>
                <a:cxn ang="0">
                  <a:pos x="7" y="0"/>
                </a:cxn>
              </a:cxnLst>
              <a:rect l="0" t="0" r="r" b="b"/>
              <a:pathLst>
                <a:path w="247" h="22">
                  <a:moveTo>
                    <a:pt x="7" y="0"/>
                  </a:moveTo>
                  <a:lnTo>
                    <a:pt x="236" y="0"/>
                  </a:lnTo>
                  <a:lnTo>
                    <a:pt x="240" y="1"/>
                  </a:lnTo>
                  <a:lnTo>
                    <a:pt x="246" y="6"/>
                  </a:lnTo>
                  <a:lnTo>
                    <a:pt x="247" y="11"/>
                  </a:lnTo>
                  <a:lnTo>
                    <a:pt x="247" y="15"/>
                  </a:lnTo>
                  <a:lnTo>
                    <a:pt x="244" y="17"/>
                  </a:lnTo>
                  <a:lnTo>
                    <a:pt x="243" y="20"/>
                  </a:lnTo>
                  <a:lnTo>
                    <a:pt x="239" y="22"/>
                  </a:lnTo>
                  <a:lnTo>
                    <a:pt x="11" y="22"/>
                  </a:lnTo>
                  <a:lnTo>
                    <a:pt x="2" y="19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5" name="Овал 34"/>
          <p:cNvSpPr/>
          <p:nvPr/>
        </p:nvSpPr>
        <p:spPr>
          <a:xfrm>
            <a:off x="2351836" y="4542815"/>
            <a:ext cx="1289050" cy="1290638"/>
          </a:xfrm>
          <a:prstGeom prst="ellipse">
            <a:avLst/>
          </a:prstGeom>
          <a:gradFill flip="none" rotWithShape="1">
            <a:gsLst>
              <a:gs pos="100000">
                <a:srgbClr val="38AFC6"/>
              </a:gs>
              <a:gs pos="0">
                <a:srgbClr val="9BC2E5"/>
              </a:gs>
            </a:gsLst>
            <a:lin ang="162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/>
          </a:p>
        </p:txBody>
      </p:sp>
      <p:grpSp>
        <p:nvGrpSpPr>
          <p:cNvPr id="36" name="Группа 129"/>
          <p:cNvGrpSpPr/>
          <p:nvPr/>
        </p:nvGrpSpPr>
        <p:grpSpPr>
          <a:xfrm>
            <a:off x="2922726" y="4690407"/>
            <a:ext cx="544810" cy="548876"/>
            <a:chOff x="5900762" y="718344"/>
            <a:chExt cx="638175" cy="642938"/>
          </a:xfrm>
          <a:solidFill>
            <a:schemeClr val="bg1"/>
          </a:solidFill>
        </p:grpSpPr>
        <p:sp>
          <p:nvSpPr>
            <p:cNvPr id="37" name="Freeform 546"/>
            <p:cNvSpPr>
              <a:spLocks noEditPoints="1"/>
            </p:cNvSpPr>
            <p:nvPr/>
          </p:nvSpPr>
          <p:spPr bwMode="auto">
            <a:xfrm>
              <a:off x="6145237" y="967582"/>
              <a:ext cx="147638" cy="147638"/>
            </a:xfrm>
            <a:custGeom>
              <a:avLst/>
              <a:gdLst/>
              <a:ahLst/>
              <a:cxnLst>
                <a:cxn ang="0">
                  <a:pos x="47" y="18"/>
                </a:cxn>
                <a:cxn ang="0">
                  <a:pos x="35" y="21"/>
                </a:cxn>
                <a:cxn ang="0">
                  <a:pos x="27" y="27"/>
                </a:cxn>
                <a:cxn ang="0">
                  <a:pos x="20" y="35"/>
                </a:cxn>
                <a:cxn ang="0">
                  <a:pos x="18" y="47"/>
                </a:cxn>
                <a:cxn ang="0">
                  <a:pos x="20" y="58"/>
                </a:cxn>
                <a:cxn ang="0">
                  <a:pos x="27" y="66"/>
                </a:cxn>
                <a:cxn ang="0">
                  <a:pos x="35" y="73"/>
                </a:cxn>
                <a:cxn ang="0">
                  <a:pos x="47" y="75"/>
                </a:cxn>
                <a:cxn ang="0">
                  <a:pos x="59" y="73"/>
                </a:cxn>
                <a:cxn ang="0">
                  <a:pos x="67" y="66"/>
                </a:cxn>
                <a:cxn ang="0">
                  <a:pos x="74" y="58"/>
                </a:cxn>
                <a:cxn ang="0">
                  <a:pos x="76" y="47"/>
                </a:cxn>
                <a:cxn ang="0">
                  <a:pos x="74" y="35"/>
                </a:cxn>
                <a:cxn ang="0">
                  <a:pos x="67" y="27"/>
                </a:cxn>
                <a:cxn ang="0">
                  <a:pos x="59" y="21"/>
                </a:cxn>
                <a:cxn ang="0">
                  <a:pos x="47" y="18"/>
                </a:cxn>
                <a:cxn ang="0">
                  <a:pos x="47" y="0"/>
                </a:cxn>
                <a:cxn ang="0">
                  <a:pos x="62" y="2"/>
                </a:cxn>
                <a:cxn ang="0">
                  <a:pos x="75" y="10"/>
                </a:cxn>
                <a:cxn ang="0">
                  <a:pos x="84" y="19"/>
                </a:cxn>
                <a:cxn ang="0">
                  <a:pos x="91" y="32"/>
                </a:cxn>
                <a:cxn ang="0">
                  <a:pos x="93" y="47"/>
                </a:cxn>
                <a:cxn ang="0">
                  <a:pos x="91" y="62"/>
                </a:cxn>
                <a:cxn ang="0">
                  <a:pos x="84" y="75"/>
                </a:cxn>
                <a:cxn ang="0">
                  <a:pos x="75" y="85"/>
                </a:cxn>
                <a:cxn ang="0">
                  <a:pos x="62" y="91"/>
                </a:cxn>
                <a:cxn ang="0">
                  <a:pos x="47" y="93"/>
                </a:cxn>
                <a:cxn ang="0">
                  <a:pos x="32" y="91"/>
                </a:cxn>
                <a:cxn ang="0">
                  <a:pos x="19" y="85"/>
                </a:cxn>
                <a:cxn ang="0">
                  <a:pos x="10" y="75"/>
                </a:cxn>
                <a:cxn ang="0">
                  <a:pos x="2" y="62"/>
                </a:cxn>
                <a:cxn ang="0">
                  <a:pos x="0" y="47"/>
                </a:cxn>
                <a:cxn ang="0">
                  <a:pos x="2" y="32"/>
                </a:cxn>
                <a:cxn ang="0">
                  <a:pos x="10" y="19"/>
                </a:cxn>
                <a:cxn ang="0">
                  <a:pos x="19" y="10"/>
                </a:cxn>
                <a:cxn ang="0">
                  <a:pos x="32" y="2"/>
                </a:cxn>
                <a:cxn ang="0">
                  <a:pos x="47" y="0"/>
                </a:cxn>
              </a:cxnLst>
              <a:rect l="0" t="0" r="r" b="b"/>
              <a:pathLst>
                <a:path w="93" h="93">
                  <a:moveTo>
                    <a:pt x="47" y="18"/>
                  </a:moveTo>
                  <a:lnTo>
                    <a:pt x="35" y="21"/>
                  </a:lnTo>
                  <a:lnTo>
                    <a:pt x="27" y="27"/>
                  </a:lnTo>
                  <a:lnTo>
                    <a:pt x="20" y="35"/>
                  </a:lnTo>
                  <a:lnTo>
                    <a:pt x="18" y="47"/>
                  </a:lnTo>
                  <a:lnTo>
                    <a:pt x="20" y="58"/>
                  </a:lnTo>
                  <a:lnTo>
                    <a:pt x="27" y="66"/>
                  </a:lnTo>
                  <a:lnTo>
                    <a:pt x="35" y="73"/>
                  </a:lnTo>
                  <a:lnTo>
                    <a:pt x="47" y="75"/>
                  </a:lnTo>
                  <a:lnTo>
                    <a:pt x="59" y="73"/>
                  </a:lnTo>
                  <a:lnTo>
                    <a:pt x="67" y="66"/>
                  </a:lnTo>
                  <a:lnTo>
                    <a:pt x="74" y="58"/>
                  </a:lnTo>
                  <a:lnTo>
                    <a:pt x="76" y="47"/>
                  </a:lnTo>
                  <a:lnTo>
                    <a:pt x="74" y="35"/>
                  </a:lnTo>
                  <a:lnTo>
                    <a:pt x="67" y="27"/>
                  </a:lnTo>
                  <a:lnTo>
                    <a:pt x="59" y="21"/>
                  </a:lnTo>
                  <a:lnTo>
                    <a:pt x="47" y="18"/>
                  </a:lnTo>
                  <a:close/>
                  <a:moveTo>
                    <a:pt x="47" y="0"/>
                  </a:moveTo>
                  <a:lnTo>
                    <a:pt x="62" y="2"/>
                  </a:lnTo>
                  <a:lnTo>
                    <a:pt x="75" y="10"/>
                  </a:lnTo>
                  <a:lnTo>
                    <a:pt x="84" y="19"/>
                  </a:lnTo>
                  <a:lnTo>
                    <a:pt x="91" y="32"/>
                  </a:lnTo>
                  <a:lnTo>
                    <a:pt x="93" y="47"/>
                  </a:lnTo>
                  <a:lnTo>
                    <a:pt x="91" y="62"/>
                  </a:lnTo>
                  <a:lnTo>
                    <a:pt x="84" y="75"/>
                  </a:lnTo>
                  <a:lnTo>
                    <a:pt x="75" y="85"/>
                  </a:lnTo>
                  <a:lnTo>
                    <a:pt x="62" y="91"/>
                  </a:lnTo>
                  <a:lnTo>
                    <a:pt x="47" y="93"/>
                  </a:lnTo>
                  <a:lnTo>
                    <a:pt x="32" y="91"/>
                  </a:lnTo>
                  <a:lnTo>
                    <a:pt x="19" y="85"/>
                  </a:lnTo>
                  <a:lnTo>
                    <a:pt x="10" y="75"/>
                  </a:lnTo>
                  <a:lnTo>
                    <a:pt x="2" y="62"/>
                  </a:lnTo>
                  <a:lnTo>
                    <a:pt x="0" y="47"/>
                  </a:lnTo>
                  <a:lnTo>
                    <a:pt x="2" y="32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32" y="2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Rectangle 547"/>
            <p:cNvSpPr>
              <a:spLocks noChangeArrowheads="1"/>
            </p:cNvSpPr>
            <p:nvPr/>
          </p:nvSpPr>
          <p:spPr bwMode="auto">
            <a:xfrm>
              <a:off x="6007125" y="1189832"/>
              <a:ext cx="34925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Rectangle 548"/>
            <p:cNvSpPr>
              <a:spLocks noChangeArrowheads="1"/>
            </p:cNvSpPr>
            <p:nvPr/>
          </p:nvSpPr>
          <p:spPr bwMode="auto">
            <a:xfrm>
              <a:off x="6007125" y="1266032"/>
              <a:ext cx="34925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549"/>
            <p:cNvSpPr>
              <a:spLocks/>
            </p:cNvSpPr>
            <p:nvPr/>
          </p:nvSpPr>
          <p:spPr bwMode="auto">
            <a:xfrm>
              <a:off x="6156350" y="1216819"/>
              <a:ext cx="123825" cy="142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1" y="0"/>
                </a:cxn>
                <a:cxn ang="0">
                  <a:pos x="73" y="1"/>
                </a:cxn>
                <a:cxn ang="0">
                  <a:pos x="78" y="7"/>
                </a:cxn>
                <a:cxn ang="0">
                  <a:pos x="78" y="83"/>
                </a:cxn>
                <a:cxn ang="0">
                  <a:pos x="76" y="86"/>
                </a:cxn>
                <a:cxn ang="0">
                  <a:pos x="74" y="88"/>
                </a:cxn>
                <a:cxn ang="0">
                  <a:pos x="71" y="90"/>
                </a:cxn>
                <a:cxn ang="0">
                  <a:pos x="65" y="90"/>
                </a:cxn>
                <a:cxn ang="0">
                  <a:pos x="60" y="86"/>
                </a:cxn>
                <a:cxn ang="0">
                  <a:pos x="58" y="83"/>
                </a:cxn>
                <a:cxn ang="0">
                  <a:pos x="58" y="22"/>
                </a:cxn>
                <a:cxn ang="0">
                  <a:pos x="22" y="22"/>
                </a:cxn>
                <a:cxn ang="0">
                  <a:pos x="22" y="83"/>
                </a:cxn>
                <a:cxn ang="0">
                  <a:pos x="20" y="86"/>
                </a:cxn>
                <a:cxn ang="0">
                  <a:pos x="17" y="88"/>
                </a:cxn>
                <a:cxn ang="0">
                  <a:pos x="14" y="90"/>
                </a:cxn>
                <a:cxn ang="0">
                  <a:pos x="8" y="90"/>
                </a:cxn>
                <a:cxn ang="0">
                  <a:pos x="5" y="88"/>
                </a:cxn>
                <a:cxn ang="0">
                  <a:pos x="3" y="86"/>
                </a:cxn>
                <a:cxn ang="0">
                  <a:pos x="0" y="79"/>
                </a:cxn>
                <a:cxn ang="0">
                  <a:pos x="0" y="11"/>
                </a:cxn>
                <a:cxn ang="0">
                  <a:pos x="3" y="5"/>
                </a:cxn>
                <a:cxn ang="0">
                  <a:pos x="5" y="3"/>
                </a:cxn>
                <a:cxn ang="0">
                  <a:pos x="8" y="0"/>
                </a:cxn>
              </a:cxnLst>
              <a:rect l="0" t="0" r="r" b="b"/>
              <a:pathLst>
                <a:path w="78" h="90">
                  <a:moveTo>
                    <a:pt x="8" y="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78" y="7"/>
                  </a:lnTo>
                  <a:lnTo>
                    <a:pt x="78" y="83"/>
                  </a:lnTo>
                  <a:lnTo>
                    <a:pt x="76" y="86"/>
                  </a:lnTo>
                  <a:lnTo>
                    <a:pt x="74" y="88"/>
                  </a:lnTo>
                  <a:lnTo>
                    <a:pt x="71" y="90"/>
                  </a:lnTo>
                  <a:lnTo>
                    <a:pt x="65" y="90"/>
                  </a:lnTo>
                  <a:lnTo>
                    <a:pt x="60" y="86"/>
                  </a:lnTo>
                  <a:lnTo>
                    <a:pt x="58" y="83"/>
                  </a:lnTo>
                  <a:lnTo>
                    <a:pt x="58" y="22"/>
                  </a:lnTo>
                  <a:lnTo>
                    <a:pt x="22" y="22"/>
                  </a:lnTo>
                  <a:lnTo>
                    <a:pt x="22" y="83"/>
                  </a:lnTo>
                  <a:lnTo>
                    <a:pt x="20" y="86"/>
                  </a:lnTo>
                  <a:lnTo>
                    <a:pt x="17" y="88"/>
                  </a:lnTo>
                  <a:lnTo>
                    <a:pt x="14" y="90"/>
                  </a:lnTo>
                  <a:lnTo>
                    <a:pt x="8" y="90"/>
                  </a:lnTo>
                  <a:lnTo>
                    <a:pt x="5" y="88"/>
                  </a:lnTo>
                  <a:lnTo>
                    <a:pt x="3" y="86"/>
                  </a:lnTo>
                  <a:lnTo>
                    <a:pt x="0" y="79"/>
                  </a:lnTo>
                  <a:lnTo>
                    <a:pt x="0" y="11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Rectangle 550"/>
            <p:cNvSpPr>
              <a:spLocks noChangeArrowheads="1"/>
            </p:cNvSpPr>
            <p:nvPr/>
          </p:nvSpPr>
          <p:spPr bwMode="auto">
            <a:xfrm>
              <a:off x="6397650" y="1189832"/>
              <a:ext cx="33338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Rectangle 551"/>
            <p:cNvSpPr>
              <a:spLocks noChangeArrowheads="1"/>
            </p:cNvSpPr>
            <p:nvPr/>
          </p:nvSpPr>
          <p:spPr bwMode="auto">
            <a:xfrm>
              <a:off x="6397650" y="1266032"/>
              <a:ext cx="33338" cy="492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Freeform 552"/>
            <p:cNvSpPr>
              <a:spLocks noEditPoints="1"/>
            </p:cNvSpPr>
            <p:nvPr/>
          </p:nvSpPr>
          <p:spPr bwMode="auto">
            <a:xfrm>
              <a:off x="6326212" y="980282"/>
              <a:ext cx="212725" cy="381000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22" y="81"/>
                </a:cxn>
                <a:cxn ang="0">
                  <a:pos x="113" y="81"/>
                </a:cxn>
                <a:cxn ang="0">
                  <a:pos x="113" y="60"/>
                </a:cxn>
                <a:cxn ang="0">
                  <a:pos x="22" y="60"/>
                </a:cxn>
                <a:cxn ang="0">
                  <a:pos x="0" y="0"/>
                </a:cxn>
                <a:cxn ang="0">
                  <a:pos x="22" y="10"/>
                </a:cxn>
                <a:cxn ang="0">
                  <a:pos x="22" y="38"/>
                </a:cxn>
                <a:cxn ang="0">
                  <a:pos x="123" y="38"/>
                </a:cxn>
                <a:cxn ang="0">
                  <a:pos x="128" y="39"/>
                </a:cxn>
                <a:cxn ang="0">
                  <a:pos x="131" y="41"/>
                </a:cxn>
                <a:cxn ang="0">
                  <a:pos x="133" y="45"/>
                </a:cxn>
                <a:cxn ang="0">
                  <a:pos x="134" y="49"/>
                </a:cxn>
                <a:cxn ang="0">
                  <a:pos x="134" y="91"/>
                </a:cxn>
                <a:cxn ang="0">
                  <a:pos x="132" y="97"/>
                </a:cxn>
                <a:cxn ang="0">
                  <a:pos x="130" y="99"/>
                </a:cxn>
                <a:cxn ang="0">
                  <a:pos x="126" y="101"/>
                </a:cxn>
                <a:cxn ang="0">
                  <a:pos x="22" y="101"/>
                </a:cxn>
                <a:cxn ang="0">
                  <a:pos x="22" y="233"/>
                </a:cxn>
                <a:cxn ang="0">
                  <a:pos x="20" y="236"/>
                </a:cxn>
                <a:cxn ang="0">
                  <a:pos x="17" y="238"/>
                </a:cxn>
                <a:cxn ang="0">
                  <a:pos x="11" y="240"/>
                </a:cxn>
                <a:cxn ang="0">
                  <a:pos x="7" y="239"/>
                </a:cxn>
                <a:cxn ang="0">
                  <a:pos x="4" y="237"/>
                </a:cxn>
                <a:cxn ang="0">
                  <a:pos x="1" y="234"/>
                </a:cxn>
                <a:cxn ang="0">
                  <a:pos x="0" y="230"/>
                </a:cxn>
                <a:cxn ang="0">
                  <a:pos x="0" y="0"/>
                </a:cxn>
              </a:cxnLst>
              <a:rect l="0" t="0" r="r" b="b"/>
              <a:pathLst>
                <a:path w="134" h="240">
                  <a:moveTo>
                    <a:pt x="22" y="60"/>
                  </a:moveTo>
                  <a:lnTo>
                    <a:pt x="22" y="81"/>
                  </a:lnTo>
                  <a:lnTo>
                    <a:pt x="113" y="81"/>
                  </a:lnTo>
                  <a:lnTo>
                    <a:pt x="113" y="60"/>
                  </a:lnTo>
                  <a:lnTo>
                    <a:pt x="22" y="60"/>
                  </a:lnTo>
                  <a:close/>
                  <a:moveTo>
                    <a:pt x="0" y="0"/>
                  </a:moveTo>
                  <a:lnTo>
                    <a:pt x="22" y="10"/>
                  </a:lnTo>
                  <a:lnTo>
                    <a:pt x="22" y="38"/>
                  </a:lnTo>
                  <a:lnTo>
                    <a:pt x="123" y="38"/>
                  </a:lnTo>
                  <a:lnTo>
                    <a:pt x="128" y="39"/>
                  </a:lnTo>
                  <a:lnTo>
                    <a:pt x="131" y="41"/>
                  </a:lnTo>
                  <a:lnTo>
                    <a:pt x="133" y="45"/>
                  </a:lnTo>
                  <a:lnTo>
                    <a:pt x="134" y="49"/>
                  </a:lnTo>
                  <a:lnTo>
                    <a:pt x="134" y="91"/>
                  </a:lnTo>
                  <a:lnTo>
                    <a:pt x="132" y="97"/>
                  </a:lnTo>
                  <a:lnTo>
                    <a:pt x="130" y="99"/>
                  </a:lnTo>
                  <a:lnTo>
                    <a:pt x="126" y="101"/>
                  </a:lnTo>
                  <a:lnTo>
                    <a:pt x="22" y="101"/>
                  </a:lnTo>
                  <a:lnTo>
                    <a:pt x="22" y="233"/>
                  </a:lnTo>
                  <a:lnTo>
                    <a:pt x="20" y="236"/>
                  </a:lnTo>
                  <a:lnTo>
                    <a:pt x="17" y="238"/>
                  </a:lnTo>
                  <a:lnTo>
                    <a:pt x="11" y="240"/>
                  </a:lnTo>
                  <a:lnTo>
                    <a:pt x="7" y="239"/>
                  </a:lnTo>
                  <a:lnTo>
                    <a:pt x="4" y="237"/>
                  </a:lnTo>
                  <a:lnTo>
                    <a:pt x="1" y="234"/>
                  </a:lnTo>
                  <a:lnTo>
                    <a:pt x="0" y="2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Freeform 553"/>
            <p:cNvSpPr>
              <a:spLocks/>
            </p:cNvSpPr>
            <p:nvPr/>
          </p:nvSpPr>
          <p:spPr bwMode="auto">
            <a:xfrm>
              <a:off x="5935687" y="1169194"/>
              <a:ext cx="34925" cy="1905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0"/>
                </a:cxn>
                <a:cxn ang="0">
                  <a:pos x="22" y="109"/>
                </a:cxn>
                <a:cxn ang="0">
                  <a:pos x="20" y="116"/>
                </a:cxn>
                <a:cxn ang="0">
                  <a:pos x="17" y="118"/>
                </a:cxn>
                <a:cxn ang="0">
                  <a:pos x="14" y="120"/>
                </a:cxn>
                <a:cxn ang="0">
                  <a:pos x="8" y="120"/>
                </a:cxn>
                <a:cxn ang="0">
                  <a:pos x="5" y="118"/>
                </a:cxn>
                <a:cxn ang="0">
                  <a:pos x="3" y="116"/>
                </a:cxn>
                <a:cxn ang="0">
                  <a:pos x="0" y="109"/>
                </a:cxn>
                <a:cxn ang="0">
                  <a:pos x="0" y="0"/>
                </a:cxn>
              </a:cxnLst>
              <a:rect l="0" t="0" r="r" b="b"/>
              <a:pathLst>
                <a:path w="22" h="120">
                  <a:moveTo>
                    <a:pt x="0" y="0"/>
                  </a:moveTo>
                  <a:lnTo>
                    <a:pt x="22" y="0"/>
                  </a:lnTo>
                  <a:lnTo>
                    <a:pt x="22" y="109"/>
                  </a:lnTo>
                  <a:lnTo>
                    <a:pt x="20" y="116"/>
                  </a:lnTo>
                  <a:lnTo>
                    <a:pt x="17" y="118"/>
                  </a:lnTo>
                  <a:lnTo>
                    <a:pt x="14" y="120"/>
                  </a:lnTo>
                  <a:lnTo>
                    <a:pt x="8" y="120"/>
                  </a:lnTo>
                  <a:lnTo>
                    <a:pt x="5" y="118"/>
                  </a:lnTo>
                  <a:lnTo>
                    <a:pt x="3" y="116"/>
                  </a:lnTo>
                  <a:lnTo>
                    <a:pt x="0" y="10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Freeform 554"/>
            <p:cNvSpPr>
              <a:spLocks/>
            </p:cNvSpPr>
            <p:nvPr/>
          </p:nvSpPr>
          <p:spPr bwMode="auto">
            <a:xfrm>
              <a:off x="6469087" y="1169194"/>
              <a:ext cx="31750" cy="1905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0"/>
                </a:cxn>
                <a:cxn ang="0">
                  <a:pos x="20" y="113"/>
                </a:cxn>
                <a:cxn ang="0">
                  <a:pos x="18" y="116"/>
                </a:cxn>
                <a:cxn ang="0">
                  <a:pos x="14" y="120"/>
                </a:cxn>
                <a:cxn ang="0">
                  <a:pos x="8" y="120"/>
                </a:cxn>
                <a:cxn ang="0">
                  <a:pos x="4" y="118"/>
                </a:cxn>
                <a:cxn ang="0">
                  <a:pos x="2" y="116"/>
                </a:cxn>
                <a:cxn ang="0">
                  <a:pos x="0" y="113"/>
                </a:cxn>
                <a:cxn ang="0">
                  <a:pos x="0" y="0"/>
                </a:cxn>
              </a:cxnLst>
              <a:rect l="0" t="0" r="r" b="b"/>
              <a:pathLst>
                <a:path w="20" h="120">
                  <a:moveTo>
                    <a:pt x="0" y="0"/>
                  </a:moveTo>
                  <a:lnTo>
                    <a:pt x="20" y="0"/>
                  </a:lnTo>
                  <a:lnTo>
                    <a:pt x="20" y="113"/>
                  </a:lnTo>
                  <a:lnTo>
                    <a:pt x="18" y="116"/>
                  </a:lnTo>
                  <a:lnTo>
                    <a:pt x="14" y="120"/>
                  </a:lnTo>
                  <a:lnTo>
                    <a:pt x="8" y="120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0" y="11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Freeform 555"/>
            <p:cNvSpPr>
              <a:spLocks noEditPoints="1"/>
            </p:cNvSpPr>
            <p:nvPr/>
          </p:nvSpPr>
          <p:spPr bwMode="auto">
            <a:xfrm>
              <a:off x="5900762" y="978694"/>
              <a:ext cx="211138" cy="382588"/>
            </a:xfrm>
            <a:custGeom>
              <a:avLst/>
              <a:gdLst/>
              <a:ahLst/>
              <a:cxnLst>
                <a:cxn ang="0">
                  <a:pos x="21" y="61"/>
                </a:cxn>
                <a:cxn ang="0">
                  <a:pos x="21" y="82"/>
                </a:cxn>
                <a:cxn ang="0">
                  <a:pos x="111" y="82"/>
                </a:cxn>
                <a:cxn ang="0">
                  <a:pos x="111" y="61"/>
                </a:cxn>
                <a:cxn ang="0">
                  <a:pos x="21" y="61"/>
                </a:cxn>
                <a:cxn ang="0">
                  <a:pos x="133" y="0"/>
                </a:cxn>
                <a:cxn ang="0">
                  <a:pos x="133" y="234"/>
                </a:cxn>
                <a:cxn ang="0">
                  <a:pos x="130" y="237"/>
                </a:cxn>
                <a:cxn ang="0">
                  <a:pos x="128" y="239"/>
                </a:cxn>
                <a:cxn ang="0">
                  <a:pos x="122" y="241"/>
                </a:cxn>
                <a:cxn ang="0">
                  <a:pos x="119" y="240"/>
                </a:cxn>
                <a:cxn ang="0">
                  <a:pos x="116" y="239"/>
                </a:cxn>
                <a:cxn ang="0">
                  <a:pos x="114" y="237"/>
                </a:cxn>
                <a:cxn ang="0">
                  <a:pos x="112" y="234"/>
                </a:cxn>
                <a:cxn ang="0">
                  <a:pos x="112" y="102"/>
                </a:cxn>
                <a:cxn ang="0">
                  <a:pos x="7" y="102"/>
                </a:cxn>
                <a:cxn ang="0">
                  <a:pos x="4" y="100"/>
                </a:cxn>
                <a:cxn ang="0">
                  <a:pos x="2" y="98"/>
                </a:cxn>
                <a:cxn ang="0">
                  <a:pos x="0" y="95"/>
                </a:cxn>
                <a:cxn ang="0">
                  <a:pos x="0" y="47"/>
                </a:cxn>
                <a:cxn ang="0">
                  <a:pos x="2" y="43"/>
                </a:cxn>
                <a:cxn ang="0">
                  <a:pos x="4" y="41"/>
                </a:cxn>
                <a:cxn ang="0">
                  <a:pos x="11" y="39"/>
                </a:cxn>
                <a:cxn ang="0">
                  <a:pos x="112" y="39"/>
                </a:cxn>
                <a:cxn ang="0">
                  <a:pos x="112" y="10"/>
                </a:cxn>
                <a:cxn ang="0">
                  <a:pos x="133" y="0"/>
                </a:cxn>
              </a:cxnLst>
              <a:rect l="0" t="0" r="r" b="b"/>
              <a:pathLst>
                <a:path w="133" h="241">
                  <a:moveTo>
                    <a:pt x="21" y="61"/>
                  </a:moveTo>
                  <a:lnTo>
                    <a:pt x="21" y="82"/>
                  </a:lnTo>
                  <a:lnTo>
                    <a:pt x="111" y="82"/>
                  </a:lnTo>
                  <a:lnTo>
                    <a:pt x="111" y="61"/>
                  </a:lnTo>
                  <a:lnTo>
                    <a:pt x="21" y="61"/>
                  </a:lnTo>
                  <a:close/>
                  <a:moveTo>
                    <a:pt x="133" y="0"/>
                  </a:moveTo>
                  <a:lnTo>
                    <a:pt x="133" y="234"/>
                  </a:lnTo>
                  <a:lnTo>
                    <a:pt x="130" y="237"/>
                  </a:lnTo>
                  <a:lnTo>
                    <a:pt x="128" y="239"/>
                  </a:lnTo>
                  <a:lnTo>
                    <a:pt x="122" y="241"/>
                  </a:lnTo>
                  <a:lnTo>
                    <a:pt x="119" y="240"/>
                  </a:lnTo>
                  <a:lnTo>
                    <a:pt x="116" y="239"/>
                  </a:lnTo>
                  <a:lnTo>
                    <a:pt x="114" y="237"/>
                  </a:lnTo>
                  <a:lnTo>
                    <a:pt x="112" y="234"/>
                  </a:lnTo>
                  <a:lnTo>
                    <a:pt x="112" y="102"/>
                  </a:lnTo>
                  <a:lnTo>
                    <a:pt x="7" y="102"/>
                  </a:lnTo>
                  <a:lnTo>
                    <a:pt x="4" y="100"/>
                  </a:lnTo>
                  <a:lnTo>
                    <a:pt x="2" y="98"/>
                  </a:lnTo>
                  <a:lnTo>
                    <a:pt x="0" y="95"/>
                  </a:lnTo>
                  <a:lnTo>
                    <a:pt x="0" y="47"/>
                  </a:lnTo>
                  <a:lnTo>
                    <a:pt x="2" y="43"/>
                  </a:lnTo>
                  <a:lnTo>
                    <a:pt x="4" y="41"/>
                  </a:lnTo>
                  <a:lnTo>
                    <a:pt x="11" y="39"/>
                  </a:lnTo>
                  <a:lnTo>
                    <a:pt x="112" y="39"/>
                  </a:lnTo>
                  <a:lnTo>
                    <a:pt x="112" y="10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Freeform 556"/>
            <p:cNvSpPr>
              <a:spLocks noEditPoints="1"/>
            </p:cNvSpPr>
            <p:nvPr/>
          </p:nvSpPr>
          <p:spPr bwMode="auto">
            <a:xfrm>
              <a:off x="6024587" y="718344"/>
              <a:ext cx="390525" cy="263525"/>
            </a:xfrm>
            <a:custGeom>
              <a:avLst/>
              <a:gdLst/>
              <a:ahLst/>
              <a:cxnLst>
                <a:cxn ang="0">
                  <a:pos x="134" y="26"/>
                </a:cxn>
                <a:cxn ang="0">
                  <a:pos x="134" y="48"/>
                </a:cxn>
                <a:cxn ang="0">
                  <a:pos x="161" y="37"/>
                </a:cxn>
                <a:cxn ang="0">
                  <a:pos x="134" y="26"/>
                </a:cxn>
                <a:cxn ang="0">
                  <a:pos x="121" y="0"/>
                </a:cxn>
                <a:cxn ang="0">
                  <a:pos x="127" y="0"/>
                </a:cxn>
                <a:cxn ang="0">
                  <a:pos x="194" y="28"/>
                </a:cxn>
                <a:cxn ang="0">
                  <a:pos x="195" y="28"/>
                </a:cxn>
                <a:cxn ang="0">
                  <a:pos x="196" y="29"/>
                </a:cxn>
                <a:cxn ang="0">
                  <a:pos x="197" y="29"/>
                </a:cxn>
                <a:cxn ang="0">
                  <a:pos x="197" y="30"/>
                </a:cxn>
                <a:cxn ang="0">
                  <a:pos x="198" y="31"/>
                </a:cxn>
                <a:cxn ang="0">
                  <a:pos x="198" y="32"/>
                </a:cxn>
                <a:cxn ang="0">
                  <a:pos x="199" y="33"/>
                </a:cxn>
                <a:cxn ang="0">
                  <a:pos x="199" y="35"/>
                </a:cxn>
                <a:cxn ang="0">
                  <a:pos x="200" y="36"/>
                </a:cxn>
                <a:cxn ang="0">
                  <a:pos x="200" y="39"/>
                </a:cxn>
                <a:cxn ang="0">
                  <a:pos x="199" y="40"/>
                </a:cxn>
                <a:cxn ang="0">
                  <a:pos x="199" y="41"/>
                </a:cxn>
                <a:cxn ang="0">
                  <a:pos x="198" y="42"/>
                </a:cxn>
                <a:cxn ang="0">
                  <a:pos x="198" y="44"/>
                </a:cxn>
                <a:cxn ang="0">
                  <a:pos x="197" y="44"/>
                </a:cxn>
                <a:cxn ang="0">
                  <a:pos x="197" y="45"/>
                </a:cxn>
                <a:cxn ang="0">
                  <a:pos x="196" y="45"/>
                </a:cxn>
                <a:cxn ang="0">
                  <a:pos x="195" y="46"/>
                </a:cxn>
                <a:cxn ang="0">
                  <a:pos x="194" y="46"/>
                </a:cxn>
                <a:cxn ang="0">
                  <a:pos x="194" y="47"/>
                </a:cxn>
                <a:cxn ang="0">
                  <a:pos x="134" y="71"/>
                </a:cxn>
                <a:cxn ang="0">
                  <a:pos x="134" y="88"/>
                </a:cxn>
                <a:cxn ang="0">
                  <a:pos x="133" y="89"/>
                </a:cxn>
                <a:cxn ang="0">
                  <a:pos x="133" y="90"/>
                </a:cxn>
                <a:cxn ang="0">
                  <a:pos x="134" y="91"/>
                </a:cxn>
                <a:cxn ang="0">
                  <a:pos x="241" y="147"/>
                </a:cxn>
                <a:cxn ang="0">
                  <a:pos x="245" y="151"/>
                </a:cxn>
                <a:cxn ang="0">
                  <a:pos x="246" y="154"/>
                </a:cxn>
                <a:cxn ang="0">
                  <a:pos x="246" y="157"/>
                </a:cxn>
                <a:cxn ang="0">
                  <a:pos x="245" y="160"/>
                </a:cxn>
                <a:cxn ang="0">
                  <a:pos x="241" y="165"/>
                </a:cxn>
                <a:cxn ang="0">
                  <a:pos x="238" y="166"/>
                </a:cxn>
                <a:cxn ang="0">
                  <a:pos x="232" y="166"/>
                </a:cxn>
                <a:cxn ang="0">
                  <a:pos x="231" y="165"/>
                </a:cxn>
                <a:cxn ang="0">
                  <a:pos x="123" y="109"/>
                </a:cxn>
                <a:cxn ang="0">
                  <a:pos x="15" y="165"/>
                </a:cxn>
                <a:cxn ang="0">
                  <a:pos x="14" y="166"/>
                </a:cxn>
                <a:cxn ang="0">
                  <a:pos x="7" y="166"/>
                </a:cxn>
                <a:cxn ang="0">
                  <a:pos x="5" y="165"/>
                </a:cxn>
                <a:cxn ang="0">
                  <a:pos x="1" y="160"/>
                </a:cxn>
                <a:cxn ang="0">
                  <a:pos x="0" y="157"/>
                </a:cxn>
                <a:cxn ang="0">
                  <a:pos x="0" y="154"/>
                </a:cxn>
                <a:cxn ang="0">
                  <a:pos x="1" y="151"/>
                </a:cxn>
                <a:cxn ang="0">
                  <a:pos x="2" y="149"/>
                </a:cxn>
                <a:cxn ang="0">
                  <a:pos x="5" y="147"/>
                </a:cxn>
                <a:cxn ang="0">
                  <a:pos x="111" y="91"/>
                </a:cxn>
                <a:cxn ang="0">
                  <a:pos x="112" y="90"/>
                </a:cxn>
                <a:cxn ang="0">
                  <a:pos x="112" y="8"/>
                </a:cxn>
                <a:cxn ang="0">
                  <a:pos x="113" y="5"/>
                </a:cxn>
                <a:cxn ang="0">
                  <a:pos x="118" y="1"/>
                </a:cxn>
                <a:cxn ang="0">
                  <a:pos x="121" y="0"/>
                </a:cxn>
              </a:cxnLst>
              <a:rect l="0" t="0" r="r" b="b"/>
              <a:pathLst>
                <a:path w="246" h="166">
                  <a:moveTo>
                    <a:pt x="134" y="26"/>
                  </a:moveTo>
                  <a:lnTo>
                    <a:pt x="134" y="48"/>
                  </a:lnTo>
                  <a:lnTo>
                    <a:pt x="161" y="37"/>
                  </a:lnTo>
                  <a:lnTo>
                    <a:pt x="134" y="26"/>
                  </a:lnTo>
                  <a:close/>
                  <a:moveTo>
                    <a:pt x="121" y="0"/>
                  </a:moveTo>
                  <a:lnTo>
                    <a:pt x="127" y="0"/>
                  </a:lnTo>
                  <a:lnTo>
                    <a:pt x="194" y="28"/>
                  </a:lnTo>
                  <a:lnTo>
                    <a:pt x="195" y="28"/>
                  </a:lnTo>
                  <a:lnTo>
                    <a:pt x="196" y="29"/>
                  </a:lnTo>
                  <a:lnTo>
                    <a:pt x="197" y="29"/>
                  </a:lnTo>
                  <a:lnTo>
                    <a:pt x="197" y="30"/>
                  </a:lnTo>
                  <a:lnTo>
                    <a:pt x="198" y="31"/>
                  </a:lnTo>
                  <a:lnTo>
                    <a:pt x="198" y="32"/>
                  </a:lnTo>
                  <a:lnTo>
                    <a:pt x="199" y="33"/>
                  </a:lnTo>
                  <a:lnTo>
                    <a:pt x="199" y="35"/>
                  </a:lnTo>
                  <a:lnTo>
                    <a:pt x="200" y="36"/>
                  </a:lnTo>
                  <a:lnTo>
                    <a:pt x="200" y="39"/>
                  </a:lnTo>
                  <a:lnTo>
                    <a:pt x="199" y="40"/>
                  </a:lnTo>
                  <a:lnTo>
                    <a:pt x="199" y="41"/>
                  </a:lnTo>
                  <a:lnTo>
                    <a:pt x="198" y="42"/>
                  </a:lnTo>
                  <a:lnTo>
                    <a:pt x="198" y="44"/>
                  </a:lnTo>
                  <a:lnTo>
                    <a:pt x="197" y="44"/>
                  </a:lnTo>
                  <a:lnTo>
                    <a:pt x="197" y="45"/>
                  </a:lnTo>
                  <a:lnTo>
                    <a:pt x="196" y="45"/>
                  </a:lnTo>
                  <a:lnTo>
                    <a:pt x="195" y="46"/>
                  </a:lnTo>
                  <a:lnTo>
                    <a:pt x="194" y="46"/>
                  </a:lnTo>
                  <a:lnTo>
                    <a:pt x="194" y="47"/>
                  </a:lnTo>
                  <a:lnTo>
                    <a:pt x="134" y="71"/>
                  </a:lnTo>
                  <a:lnTo>
                    <a:pt x="134" y="88"/>
                  </a:lnTo>
                  <a:lnTo>
                    <a:pt x="133" y="89"/>
                  </a:lnTo>
                  <a:lnTo>
                    <a:pt x="133" y="90"/>
                  </a:lnTo>
                  <a:lnTo>
                    <a:pt x="134" y="91"/>
                  </a:lnTo>
                  <a:lnTo>
                    <a:pt x="241" y="147"/>
                  </a:lnTo>
                  <a:lnTo>
                    <a:pt x="245" y="151"/>
                  </a:lnTo>
                  <a:lnTo>
                    <a:pt x="246" y="154"/>
                  </a:lnTo>
                  <a:lnTo>
                    <a:pt x="246" y="157"/>
                  </a:lnTo>
                  <a:lnTo>
                    <a:pt x="245" y="160"/>
                  </a:lnTo>
                  <a:lnTo>
                    <a:pt x="241" y="165"/>
                  </a:lnTo>
                  <a:lnTo>
                    <a:pt x="238" y="166"/>
                  </a:lnTo>
                  <a:lnTo>
                    <a:pt x="232" y="166"/>
                  </a:lnTo>
                  <a:lnTo>
                    <a:pt x="231" y="165"/>
                  </a:lnTo>
                  <a:lnTo>
                    <a:pt x="123" y="109"/>
                  </a:lnTo>
                  <a:lnTo>
                    <a:pt x="15" y="165"/>
                  </a:lnTo>
                  <a:lnTo>
                    <a:pt x="14" y="166"/>
                  </a:lnTo>
                  <a:lnTo>
                    <a:pt x="7" y="166"/>
                  </a:lnTo>
                  <a:lnTo>
                    <a:pt x="5" y="165"/>
                  </a:lnTo>
                  <a:lnTo>
                    <a:pt x="1" y="160"/>
                  </a:lnTo>
                  <a:lnTo>
                    <a:pt x="0" y="157"/>
                  </a:lnTo>
                  <a:lnTo>
                    <a:pt x="0" y="154"/>
                  </a:lnTo>
                  <a:lnTo>
                    <a:pt x="1" y="151"/>
                  </a:lnTo>
                  <a:lnTo>
                    <a:pt x="2" y="149"/>
                  </a:lnTo>
                  <a:lnTo>
                    <a:pt x="5" y="147"/>
                  </a:lnTo>
                  <a:lnTo>
                    <a:pt x="111" y="91"/>
                  </a:lnTo>
                  <a:lnTo>
                    <a:pt x="112" y="90"/>
                  </a:lnTo>
                  <a:lnTo>
                    <a:pt x="112" y="8"/>
                  </a:lnTo>
                  <a:lnTo>
                    <a:pt x="113" y="5"/>
                  </a:lnTo>
                  <a:lnTo>
                    <a:pt x="118" y="1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8" name="Группа 159"/>
          <p:cNvGrpSpPr/>
          <p:nvPr/>
        </p:nvGrpSpPr>
        <p:grpSpPr>
          <a:xfrm>
            <a:off x="2488978" y="5010243"/>
            <a:ext cx="466683" cy="569911"/>
            <a:chOff x="8774113" y="4103688"/>
            <a:chExt cx="344488" cy="420687"/>
          </a:xfrm>
          <a:solidFill>
            <a:schemeClr val="bg1"/>
          </a:solidFill>
        </p:grpSpPr>
        <p:sp>
          <p:nvSpPr>
            <p:cNvPr id="49" name="Freeform 611"/>
            <p:cNvSpPr>
              <a:spLocks noEditPoints="1"/>
            </p:cNvSpPr>
            <p:nvPr/>
          </p:nvSpPr>
          <p:spPr bwMode="auto">
            <a:xfrm>
              <a:off x="8829676" y="4103688"/>
              <a:ext cx="231775" cy="227013"/>
            </a:xfrm>
            <a:custGeom>
              <a:avLst/>
              <a:gdLst/>
              <a:ahLst/>
              <a:cxnLst>
                <a:cxn ang="0">
                  <a:pos x="124" y="23"/>
                </a:cxn>
                <a:cxn ang="0">
                  <a:pos x="83" y="41"/>
                </a:cxn>
                <a:cxn ang="0">
                  <a:pos x="55" y="75"/>
                </a:cxn>
                <a:cxn ang="0">
                  <a:pos x="40" y="124"/>
                </a:cxn>
                <a:cxn ang="0">
                  <a:pos x="36" y="130"/>
                </a:cxn>
                <a:cxn ang="0">
                  <a:pos x="30" y="133"/>
                </a:cxn>
                <a:cxn ang="0">
                  <a:pos x="22" y="138"/>
                </a:cxn>
                <a:cxn ang="0">
                  <a:pos x="21" y="157"/>
                </a:cxn>
                <a:cxn ang="0">
                  <a:pos x="33" y="177"/>
                </a:cxn>
                <a:cxn ang="0">
                  <a:pos x="46" y="187"/>
                </a:cxn>
                <a:cxn ang="0">
                  <a:pos x="53" y="188"/>
                </a:cxn>
                <a:cxn ang="0">
                  <a:pos x="59" y="191"/>
                </a:cxn>
                <a:cxn ang="0">
                  <a:pos x="62" y="197"/>
                </a:cxn>
                <a:cxn ang="0">
                  <a:pos x="71" y="217"/>
                </a:cxn>
                <a:cxn ang="0">
                  <a:pos x="92" y="242"/>
                </a:cxn>
                <a:cxn ang="0">
                  <a:pos x="122" y="262"/>
                </a:cxn>
                <a:cxn ang="0">
                  <a:pos x="140" y="264"/>
                </a:cxn>
                <a:cxn ang="0">
                  <a:pos x="144" y="266"/>
                </a:cxn>
                <a:cxn ang="0">
                  <a:pos x="150" y="264"/>
                </a:cxn>
                <a:cxn ang="0">
                  <a:pos x="153" y="266"/>
                </a:cxn>
                <a:cxn ang="0">
                  <a:pos x="186" y="254"/>
                </a:cxn>
                <a:cxn ang="0">
                  <a:pos x="211" y="229"/>
                </a:cxn>
                <a:cxn ang="0">
                  <a:pos x="226" y="206"/>
                </a:cxn>
                <a:cxn ang="0">
                  <a:pos x="232" y="193"/>
                </a:cxn>
                <a:cxn ang="0">
                  <a:pos x="239" y="188"/>
                </a:cxn>
                <a:cxn ang="0">
                  <a:pos x="249" y="184"/>
                </a:cxn>
                <a:cxn ang="0">
                  <a:pos x="264" y="171"/>
                </a:cxn>
                <a:cxn ang="0">
                  <a:pos x="272" y="147"/>
                </a:cxn>
                <a:cxn ang="0">
                  <a:pos x="268" y="135"/>
                </a:cxn>
                <a:cxn ang="0">
                  <a:pos x="260" y="133"/>
                </a:cxn>
                <a:cxn ang="0">
                  <a:pos x="254" y="129"/>
                </a:cxn>
                <a:cxn ang="0">
                  <a:pos x="246" y="98"/>
                </a:cxn>
                <a:cxn ang="0">
                  <a:pos x="226" y="55"/>
                </a:cxn>
                <a:cxn ang="0">
                  <a:pos x="192" y="29"/>
                </a:cxn>
                <a:cxn ang="0">
                  <a:pos x="148" y="20"/>
                </a:cxn>
                <a:cxn ang="0">
                  <a:pos x="174" y="2"/>
                </a:cxn>
                <a:cxn ang="0">
                  <a:pos x="220" y="23"/>
                </a:cxn>
                <a:cxn ang="0">
                  <a:pos x="252" y="60"/>
                </a:cxn>
                <a:cxn ang="0">
                  <a:pos x="270" y="115"/>
                </a:cxn>
                <a:cxn ang="0">
                  <a:pos x="278" y="118"/>
                </a:cxn>
                <a:cxn ang="0">
                  <a:pos x="286" y="127"/>
                </a:cxn>
                <a:cxn ang="0">
                  <a:pos x="292" y="150"/>
                </a:cxn>
                <a:cxn ang="0">
                  <a:pos x="283" y="178"/>
                </a:cxn>
                <a:cxn ang="0">
                  <a:pos x="264" y="199"/>
                </a:cxn>
                <a:cxn ang="0">
                  <a:pos x="243" y="215"/>
                </a:cxn>
                <a:cxn ang="0">
                  <a:pos x="227" y="240"/>
                </a:cxn>
                <a:cxn ang="0">
                  <a:pos x="202" y="266"/>
                </a:cxn>
                <a:cxn ang="0">
                  <a:pos x="167" y="282"/>
                </a:cxn>
                <a:cxn ang="0">
                  <a:pos x="143" y="285"/>
                </a:cxn>
                <a:cxn ang="0">
                  <a:pos x="104" y="275"/>
                </a:cxn>
                <a:cxn ang="0">
                  <a:pos x="75" y="252"/>
                </a:cxn>
                <a:cxn ang="0">
                  <a:pos x="55" y="226"/>
                </a:cxn>
                <a:cxn ang="0">
                  <a:pos x="45" y="207"/>
                </a:cxn>
                <a:cxn ang="0">
                  <a:pos x="27" y="199"/>
                </a:cxn>
                <a:cxn ang="0">
                  <a:pos x="8" y="178"/>
                </a:cxn>
                <a:cxn ang="0">
                  <a:pos x="0" y="150"/>
                </a:cxn>
                <a:cxn ang="0">
                  <a:pos x="6" y="127"/>
                </a:cxn>
                <a:cxn ang="0">
                  <a:pos x="13" y="118"/>
                </a:cxn>
                <a:cxn ang="0">
                  <a:pos x="21" y="115"/>
                </a:cxn>
                <a:cxn ang="0">
                  <a:pos x="40" y="61"/>
                </a:cxn>
                <a:cxn ang="0">
                  <a:pos x="74" y="23"/>
                </a:cxn>
                <a:cxn ang="0">
                  <a:pos x="120" y="2"/>
                </a:cxn>
              </a:cxnLst>
              <a:rect l="0" t="0" r="r" b="b"/>
              <a:pathLst>
                <a:path w="292" h="285">
                  <a:moveTo>
                    <a:pt x="148" y="20"/>
                  </a:moveTo>
                  <a:lnTo>
                    <a:pt x="124" y="23"/>
                  </a:lnTo>
                  <a:lnTo>
                    <a:pt x="103" y="30"/>
                  </a:lnTo>
                  <a:lnTo>
                    <a:pt x="83" y="41"/>
                  </a:lnTo>
                  <a:lnTo>
                    <a:pt x="68" y="56"/>
                  </a:lnTo>
                  <a:lnTo>
                    <a:pt x="55" y="75"/>
                  </a:lnTo>
                  <a:lnTo>
                    <a:pt x="46" y="98"/>
                  </a:lnTo>
                  <a:lnTo>
                    <a:pt x="40" y="124"/>
                  </a:lnTo>
                  <a:lnTo>
                    <a:pt x="38" y="128"/>
                  </a:lnTo>
                  <a:lnTo>
                    <a:pt x="36" y="130"/>
                  </a:lnTo>
                  <a:lnTo>
                    <a:pt x="32" y="133"/>
                  </a:lnTo>
                  <a:lnTo>
                    <a:pt x="30" y="133"/>
                  </a:lnTo>
                  <a:lnTo>
                    <a:pt x="25" y="135"/>
                  </a:lnTo>
                  <a:lnTo>
                    <a:pt x="22" y="138"/>
                  </a:lnTo>
                  <a:lnTo>
                    <a:pt x="20" y="147"/>
                  </a:lnTo>
                  <a:lnTo>
                    <a:pt x="21" y="157"/>
                  </a:lnTo>
                  <a:lnTo>
                    <a:pt x="26" y="169"/>
                  </a:lnTo>
                  <a:lnTo>
                    <a:pt x="33" y="177"/>
                  </a:lnTo>
                  <a:lnTo>
                    <a:pt x="40" y="183"/>
                  </a:lnTo>
                  <a:lnTo>
                    <a:pt x="46" y="187"/>
                  </a:lnTo>
                  <a:lnTo>
                    <a:pt x="51" y="188"/>
                  </a:lnTo>
                  <a:lnTo>
                    <a:pt x="53" y="188"/>
                  </a:lnTo>
                  <a:lnTo>
                    <a:pt x="57" y="189"/>
                  </a:lnTo>
                  <a:lnTo>
                    <a:pt x="59" y="191"/>
                  </a:lnTo>
                  <a:lnTo>
                    <a:pt x="61" y="195"/>
                  </a:lnTo>
                  <a:lnTo>
                    <a:pt x="62" y="197"/>
                  </a:lnTo>
                  <a:lnTo>
                    <a:pt x="65" y="206"/>
                  </a:lnTo>
                  <a:lnTo>
                    <a:pt x="71" y="217"/>
                  </a:lnTo>
                  <a:lnTo>
                    <a:pt x="81" y="229"/>
                  </a:lnTo>
                  <a:lnTo>
                    <a:pt x="92" y="242"/>
                  </a:lnTo>
                  <a:lnTo>
                    <a:pt x="105" y="254"/>
                  </a:lnTo>
                  <a:lnTo>
                    <a:pt x="122" y="262"/>
                  </a:lnTo>
                  <a:lnTo>
                    <a:pt x="140" y="266"/>
                  </a:lnTo>
                  <a:lnTo>
                    <a:pt x="140" y="264"/>
                  </a:lnTo>
                  <a:lnTo>
                    <a:pt x="142" y="264"/>
                  </a:lnTo>
                  <a:lnTo>
                    <a:pt x="144" y="266"/>
                  </a:lnTo>
                  <a:lnTo>
                    <a:pt x="148" y="266"/>
                  </a:lnTo>
                  <a:lnTo>
                    <a:pt x="150" y="264"/>
                  </a:lnTo>
                  <a:lnTo>
                    <a:pt x="152" y="264"/>
                  </a:lnTo>
                  <a:lnTo>
                    <a:pt x="153" y="266"/>
                  </a:lnTo>
                  <a:lnTo>
                    <a:pt x="171" y="262"/>
                  </a:lnTo>
                  <a:lnTo>
                    <a:pt x="186" y="254"/>
                  </a:lnTo>
                  <a:lnTo>
                    <a:pt x="199" y="242"/>
                  </a:lnTo>
                  <a:lnTo>
                    <a:pt x="211" y="229"/>
                  </a:lnTo>
                  <a:lnTo>
                    <a:pt x="220" y="217"/>
                  </a:lnTo>
                  <a:lnTo>
                    <a:pt x="226" y="206"/>
                  </a:lnTo>
                  <a:lnTo>
                    <a:pt x="229" y="197"/>
                  </a:lnTo>
                  <a:lnTo>
                    <a:pt x="232" y="193"/>
                  </a:lnTo>
                  <a:lnTo>
                    <a:pt x="234" y="190"/>
                  </a:lnTo>
                  <a:lnTo>
                    <a:pt x="239" y="188"/>
                  </a:lnTo>
                  <a:lnTo>
                    <a:pt x="243" y="188"/>
                  </a:lnTo>
                  <a:lnTo>
                    <a:pt x="249" y="184"/>
                  </a:lnTo>
                  <a:lnTo>
                    <a:pt x="257" y="179"/>
                  </a:lnTo>
                  <a:lnTo>
                    <a:pt x="264" y="171"/>
                  </a:lnTo>
                  <a:lnTo>
                    <a:pt x="270" y="157"/>
                  </a:lnTo>
                  <a:lnTo>
                    <a:pt x="272" y="147"/>
                  </a:lnTo>
                  <a:lnTo>
                    <a:pt x="270" y="138"/>
                  </a:lnTo>
                  <a:lnTo>
                    <a:pt x="268" y="135"/>
                  </a:lnTo>
                  <a:lnTo>
                    <a:pt x="263" y="133"/>
                  </a:lnTo>
                  <a:lnTo>
                    <a:pt x="260" y="133"/>
                  </a:lnTo>
                  <a:lnTo>
                    <a:pt x="257" y="132"/>
                  </a:lnTo>
                  <a:lnTo>
                    <a:pt x="254" y="129"/>
                  </a:lnTo>
                  <a:lnTo>
                    <a:pt x="252" y="124"/>
                  </a:lnTo>
                  <a:lnTo>
                    <a:pt x="246" y="98"/>
                  </a:lnTo>
                  <a:lnTo>
                    <a:pt x="238" y="74"/>
                  </a:lnTo>
                  <a:lnTo>
                    <a:pt x="226" y="55"/>
                  </a:lnTo>
                  <a:lnTo>
                    <a:pt x="210" y="41"/>
                  </a:lnTo>
                  <a:lnTo>
                    <a:pt x="192" y="29"/>
                  </a:lnTo>
                  <a:lnTo>
                    <a:pt x="172" y="23"/>
                  </a:lnTo>
                  <a:lnTo>
                    <a:pt x="148" y="20"/>
                  </a:lnTo>
                  <a:close/>
                  <a:moveTo>
                    <a:pt x="148" y="0"/>
                  </a:moveTo>
                  <a:lnTo>
                    <a:pt x="174" y="2"/>
                  </a:lnTo>
                  <a:lnTo>
                    <a:pt x="199" y="10"/>
                  </a:lnTo>
                  <a:lnTo>
                    <a:pt x="220" y="23"/>
                  </a:lnTo>
                  <a:lnTo>
                    <a:pt x="238" y="39"/>
                  </a:lnTo>
                  <a:lnTo>
                    <a:pt x="252" y="60"/>
                  </a:lnTo>
                  <a:lnTo>
                    <a:pt x="263" y="85"/>
                  </a:lnTo>
                  <a:lnTo>
                    <a:pt x="270" y="115"/>
                  </a:lnTo>
                  <a:lnTo>
                    <a:pt x="274" y="116"/>
                  </a:lnTo>
                  <a:lnTo>
                    <a:pt x="278" y="118"/>
                  </a:lnTo>
                  <a:lnTo>
                    <a:pt x="282" y="122"/>
                  </a:lnTo>
                  <a:lnTo>
                    <a:pt x="286" y="127"/>
                  </a:lnTo>
                  <a:lnTo>
                    <a:pt x="290" y="138"/>
                  </a:lnTo>
                  <a:lnTo>
                    <a:pt x="292" y="150"/>
                  </a:lnTo>
                  <a:lnTo>
                    <a:pt x="289" y="163"/>
                  </a:lnTo>
                  <a:lnTo>
                    <a:pt x="283" y="178"/>
                  </a:lnTo>
                  <a:lnTo>
                    <a:pt x="274" y="190"/>
                  </a:lnTo>
                  <a:lnTo>
                    <a:pt x="264" y="199"/>
                  </a:lnTo>
                  <a:lnTo>
                    <a:pt x="247" y="207"/>
                  </a:lnTo>
                  <a:lnTo>
                    <a:pt x="243" y="215"/>
                  </a:lnTo>
                  <a:lnTo>
                    <a:pt x="237" y="227"/>
                  </a:lnTo>
                  <a:lnTo>
                    <a:pt x="227" y="240"/>
                  </a:lnTo>
                  <a:lnTo>
                    <a:pt x="216" y="254"/>
                  </a:lnTo>
                  <a:lnTo>
                    <a:pt x="202" y="266"/>
                  </a:lnTo>
                  <a:lnTo>
                    <a:pt x="186" y="276"/>
                  </a:lnTo>
                  <a:lnTo>
                    <a:pt x="167" y="282"/>
                  </a:lnTo>
                  <a:lnTo>
                    <a:pt x="146" y="285"/>
                  </a:lnTo>
                  <a:lnTo>
                    <a:pt x="143" y="285"/>
                  </a:lnTo>
                  <a:lnTo>
                    <a:pt x="122" y="282"/>
                  </a:lnTo>
                  <a:lnTo>
                    <a:pt x="104" y="275"/>
                  </a:lnTo>
                  <a:lnTo>
                    <a:pt x="88" y="264"/>
                  </a:lnTo>
                  <a:lnTo>
                    <a:pt x="75" y="252"/>
                  </a:lnTo>
                  <a:lnTo>
                    <a:pt x="63" y="239"/>
                  </a:lnTo>
                  <a:lnTo>
                    <a:pt x="55" y="226"/>
                  </a:lnTo>
                  <a:lnTo>
                    <a:pt x="49" y="215"/>
                  </a:lnTo>
                  <a:lnTo>
                    <a:pt x="45" y="207"/>
                  </a:lnTo>
                  <a:lnTo>
                    <a:pt x="37" y="203"/>
                  </a:lnTo>
                  <a:lnTo>
                    <a:pt x="27" y="199"/>
                  </a:lnTo>
                  <a:lnTo>
                    <a:pt x="18" y="190"/>
                  </a:lnTo>
                  <a:lnTo>
                    <a:pt x="8" y="178"/>
                  </a:lnTo>
                  <a:lnTo>
                    <a:pt x="2" y="163"/>
                  </a:lnTo>
                  <a:lnTo>
                    <a:pt x="0" y="150"/>
                  </a:lnTo>
                  <a:lnTo>
                    <a:pt x="1" y="138"/>
                  </a:lnTo>
                  <a:lnTo>
                    <a:pt x="6" y="127"/>
                  </a:lnTo>
                  <a:lnTo>
                    <a:pt x="9" y="122"/>
                  </a:lnTo>
                  <a:lnTo>
                    <a:pt x="13" y="118"/>
                  </a:lnTo>
                  <a:lnTo>
                    <a:pt x="18" y="116"/>
                  </a:lnTo>
                  <a:lnTo>
                    <a:pt x="21" y="115"/>
                  </a:lnTo>
                  <a:lnTo>
                    <a:pt x="28" y="86"/>
                  </a:lnTo>
                  <a:lnTo>
                    <a:pt x="40" y="61"/>
                  </a:lnTo>
                  <a:lnTo>
                    <a:pt x="56" y="39"/>
                  </a:lnTo>
                  <a:lnTo>
                    <a:pt x="74" y="23"/>
                  </a:lnTo>
                  <a:lnTo>
                    <a:pt x="97" y="11"/>
                  </a:lnTo>
                  <a:lnTo>
                    <a:pt x="120" y="2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Freeform 612"/>
            <p:cNvSpPr>
              <a:spLocks noEditPoints="1"/>
            </p:cNvSpPr>
            <p:nvPr/>
          </p:nvSpPr>
          <p:spPr bwMode="auto">
            <a:xfrm>
              <a:off x="8870951" y="4194175"/>
              <a:ext cx="69850" cy="52388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19" y="45"/>
                </a:cxn>
                <a:cxn ang="0">
                  <a:pos x="67" y="45"/>
                </a:cxn>
                <a:cxn ang="0">
                  <a:pos x="67" y="19"/>
                </a:cxn>
                <a:cxn ang="0">
                  <a:pos x="19" y="19"/>
                </a:cxn>
                <a:cxn ang="0">
                  <a:pos x="13" y="0"/>
                </a:cxn>
                <a:cxn ang="0">
                  <a:pos x="74" y="0"/>
                </a:cxn>
                <a:cxn ang="0">
                  <a:pos x="78" y="2"/>
                </a:cxn>
                <a:cxn ang="0">
                  <a:pos x="83" y="4"/>
                </a:cxn>
                <a:cxn ang="0">
                  <a:pos x="85" y="8"/>
                </a:cxn>
                <a:cxn ang="0">
                  <a:pos x="88" y="18"/>
                </a:cxn>
                <a:cxn ang="0">
                  <a:pos x="88" y="47"/>
                </a:cxn>
                <a:cxn ang="0">
                  <a:pos x="86" y="53"/>
                </a:cxn>
                <a:cxn ang="0">
                  <a:pos x="84" y="58"/>
                </a:cxn>
                <a:cxn ang="0">
                  <a:pos x="80" y="62"/>
                </a:cxn>
                <a:cxn ang="0">
                  <a:pos x="76" y="64"/>
                </a:cxn>
                <a:cxn ang="0">
                  <a:pos x="70" y="65"/>
                </a:cxn>
                <a:cxn ang="0">
                  <a:pos x="18" y="65"/>
                </a:cxn>
                <a:cxn ang="0">
                  <a:pos x="12" y="64"/>
                </a:cxn>
                <a:cxn ang="0">
                  <a:pos x="7" y="62"/>
                </a:cxn>
                <a:cxn ang="0">
                  <a:pos x="4" y="58"/>
                </a:cxn>
                <a:cxn ang="0">
                  <a:pos x="1" y="53"/>
                </a:cxn>
                <a:cxn ang="0">
                  <a:pos x="0" y="47"/>
                </a:cxn>
                <a:cxn ang="0">
                  <a:pos x="0" y="18"/>
                </a:cxn>
                <a:cxn ang="0">
                  <a:pos x="3" y="8"/>
                </a:cxn>
                <a:cxn ang="0">
                  <a:pos x="6" y="4"/>
                </a:cxn>
                <a:cxn ang="0">
                  <a:pos x="13" y="0"/>
                </a:cxn>
              </a:cxnLst>
              <a:rect l="0" t="0" r="r" b="b"/>
              <a:pathLst>
                <a:path w="88" h="65">
                  <a:moveTo>
                    <a:pt x="19" y="19"/>
                  </a:moveTo>
                  <a:lnTo>
                    <a:pt x="19" y="45"/>
                  </a:lnTo>
                  <a:lnTo>
                    <a:pt x="67" y="45"/>
                  </a:lnTo>
                  <a:lnTo>
                    <a:pt x="67" y="19"/>
                  </a:lnTo>
                  <a:lnTo>
                    <a:pt x="19" y="19"/>
                  </a:lnTo>
                  <a:close/>
                  <a:moveTo>
                    <a:pt x="13" y="0"/>
                  </a:moveTo>
                  <a:lnTo>
                    <a:pt x="74" y="0"/>
                  </a:lnTo>
                  <a:lnTo>
                    <a:pt x="78" y="2"/>
                  </a:lnTo>
                  <a:lnTo>
                    <a:pt x="83" y="4"/>
                  </a:lnTo>
                  <a:lnTo>
                    <a:pt x="85" y="8"/>
                  </a:lnTo>
                  <a:lnTo>
                    <a:pt x="88" y="18"/>
                  </a:lnTo>
                  <a:lnTo>
                    <a:pt x="88" y="47"/>
                  </a:lnTo>
                  <a:lnTo>
                    <a:pt x="86" y="53"/>
                  </a:lnTo>
                  <a:lnTo>
                    <a:pt x="84" y="58"/>
                  </a:lnTo>
                  <a:lnTo>
                    <a:pt x="80" y="62"/>
                  </a:lnTo>
                  <a:lnTo>
                    <a:pt x="76" y="64"/>
                  </a:lnTo>
                  <a:lnTo>
                    <a:pt x="70" y="65"/>
                  </a:lnTo>
                  <a:lnTo>
                    <a:pt x="18" y="65"/>
                  </a:lnTo>
                  <a:lnTo>
                    <a:pt x="12" y="64"/>
                  </a:lnTo>
                  <a:lnTo>
                    <a:pt x="7" y="62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7"/>
                  </a:lnTo>
                  <a:lnTo>
                    <a:pt x="0" y="18"/>
                  </a:lnTo>
                  <a:lnTo>
                    <a:pt x="3" y="8"/>
                  </a:lnTo>
                  <a:lnTo>
                    <a:pt x="6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Freeform 613"/>
            <p:cNvSpPr>
              <a:spLocks noEditPoints="1"/>
            </p:cNvSpPr>
            <p:nvPr/>
          </p:nvSpPr>
          <p:spPr bwMode="auto">
            <a:xfrm>
              <a:off x="8953501" y="4194175"/>
              <a:ext cx="68263" cy="52388"/>
            </a:xfrm>
            <a:custGeom>
              <a:avLst/>
              <a:gdLst/>
              <a:ahLst/>
              <a:cxnLst>
                <a:cxn ang="0">
                  <a:pos x="19" y="19"/>
                </a:cxn>
                <a:cxn ang="0">
                  <a:pos x="19" y="45"/>
                </a:cxn>
                <a:cxn ang="0">
                  <a:pos x="67" y="45"/>
                </a:cxn>
                <a:cxn ang="0">
                  <a:pos x="67" y="19"/>
                </a:cxn>
                <a:cxn ang="0">
                  <a:pos x="19" y="19"/>
                </a:cxn>
                <a:cxn ang="0">
                  <a:pos x="13" y="0"/>
                </a:cxn>
                <a:cxn ang="0">
                  <a:pos x="74" y="0"/>
                </a:cxn>
                <a:cxn ang="0">
                  <a:pos x="78" y="2"/>
                </a:cxn>
                <a:cxn ang="0">
                  <a:pos x="83" y="4"/>
                </a:cxn>
                <a:cxn ang="0">
                  <a:pos x="85" y="8"/>
                </a:cxn>
                <a:cxn ang="0">
                  <a:pos x="88" y="18"/>
                </a:cxn>
                <a:cxn ang="0">
                  <a:pos x="88" y="47"/>
                </a:cxn>
                <a:cxn ang="0">
                  <a:pos x="86" y="53"/>
                </a:cxn>
                <a:cxn ang="0">
                  <a:pos x="84" y="58"/>
                </a:cxn>
                <a:cxn ang="0">
                  <a:pos x="80" y="62"/>
                </a:cxn>
                <a:cxn ang="0">
                  <a:pos x="76" y="64"/>
                </a:cxn>
                <a:cxn ang="0">
                  <a:pos x="70" y="65"/>
                </a:cxn>
                <a:cxn ang="0">
                  <a:pos x="18" y="65"/>
                </a:cxn>
                <a:cxn ang="0">
                  <a:pos x="9" y="63"/>
                </a:cxn>
                <a:cxn ang="0">
                  <a:pos x="5" y="61"/>
                </a:cxn>
                <a:cxn ang="0">
                  <a:pos x="3" y="56"/>
                </a:cxn>
                <a:cxn ang="0">
                  <a:pos x="0" y="52"/>
                </a:cxn>
                <a:cxn ang="0">
                  <a:pos x="0" y="13"/>
                </a:cxn>
                <a:cxn ang="0">
                  <a:pos x="3" y="8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13" y="0"/>
                </a:cxn>
              </a:cxnLst>
              <a:rect l="0" t="0" r="r" b="b"/>
              <a:pathLst>
                <a:path w="88" h="65">
                  <a:moveTo>
                    <a:pt x="19" y="19"/>
                  </a:moveTo>
                  <a:lnTo>
                    <a:pt x="19" y="45"/>
                  </a:lnTo>
                  <a:lnTo>
                    <a:pt x="67" y="45"/>
                  </a:lnTo>
                  <a:lnTo>
                    <a:pt x="67" y="19"/>
                  </a:lnTo>
                  <a:lnTo>
                    <a:pt x="19" y="19"/>
                  </a:lnTo>
                  <a:close/>
                  <a:moveTo>
                    <a:pt x="13" y="0"/>
                  </a:moveTo>
                  <a:lnTo>
                    <a:pt x="74" y="0"/>
                  </a:lnTo>
                  <a:lnTo>
                    <a:pt x="78" y="2"/>
                  </a:lnTo>
                  <a:lnTo>
                    <a:pt x="83" y="4"/>
                  </a:lnTo>
                  <a:lnTo>
                    <a:pt x="85" y="8"/>
                  </a:lnTo>
                  <a:lnTo>
                    <a:pt x="88" y="18"/>
                  </a:lnTo>
                  <a:lnTo>
                    <a:pt x="88" y="47"/>
                  </a:lnTo>
                  <a:lnTo>
                    <a:pt x="86" y="53"/>
                  </a:lnTo>
                  <a:lnTo>
                    <a:pt x="84" y="58"/>
                  </a:lnTo>
                  <a:lnTo>
                    <a:pt x="80" y="62"/>
                  </a:lnTo>
                  <a:lnTo>
                    <a:pt x="76" y="64"/>
                  </a:lnTo>
                  <a:lnTo>
                    <a:pt x="70" y="65"/>
                  </a:lnTo>
                  <a:lnTo>
                    <a:pt x="18" y="65"/>
                  </a:lnTo>
                  <a:lnTo>
                    <a:pt x="9" y="63"/>
                  </a:lnTo>
                  <a:lnTo>
                    <a:pt x="5" y="61"/>
                  </a:lnTo>
                  <a:lnTo>
                    <a:pt x="3" y="56"/>
                  </a:lnTo>
                  <a:lnTo>
                    <a:pt x="0" y="52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4"/>
                  </a:lnTo>
                  <a:lnTo>
                    <a:pt x="9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Freeform 614"/>
            <p:cNvSpPr>
              <a:spLocks/>
            </p:cNvSpPr>
            <p:nvPr/>
          </p:nvSpPr>
          <p:spPr bwMode="auto">
            <a:xfrm>
              <a:off x="8774113" y="4298950"/>
              <a:ext cx="198438" cy="225425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65" y="2"/>
                </a:cxn>
                <a:cxn ang="0">
                  <a:pos x="168" y="6"/>
                </a:cxn>
                <a:cxn ang="0">
                  <a:pos x="169" y="8"/>
                </a:cxn>
                <a:cxn ang="0">
                  <a:pos x="170" y="14"/>
                </a:cxn>
                <a:cxn ang="0">
                  <a:pos x="171" y="23"/>
                </a:cxn>
                <a:cxn ang="0">
                  <a:pos x="171" y="34"/>
                </a:cxn>
                <a:cxn ang="0">
                  <a:pos x="169" y="47"/>
                </a:cxn>
                <a:cxn ang="0">
                  <a:pos x="164" y="61"/>
                </a:cxn>
                <a:cxn ang="0">
                  <a:pos x="153" y="77"/>
                </a:cxn>
                <a:cxn ang="0">
                  <a:pos x="138" y="92"/>
                </a:cxn>
                <a:cxn ang="0">
                  <a:pos x="116" y="109"/>
                </a:cxn>
                <a:cxn ang="0">
                  <a:pos x="88" y="130"/>
                </a:cxn>
                <a:cxn ang="0">
                  <a:pos x="65" y="153"/>
                </a:cxn>
                <a:cxn ang="0">
                  <a:pos x="46" y="177"/>
                </a:cxn>
                <a:cxn ang="0">
                  <a:pos x="33" y="205"/>
                </a:cxn>
                <a:cxn ang="0">
                  <a:pos x="24" y="233"/>
                </a:cxn>
                <a:cxn ang="0">
                  <a:pos x="21" y="266"/>
                </a:cxn>
                <a:cxn ang="0">
                  <a:pos x="243" y="266"/>
                </a:cxn>
                <a:cxn ang="0">
                  <a:pos x="247" y="267"/>
                </a:cxn>
                <a:cxn ang="0">
                  <a:pos x="248" y="269"/>
                </a:cxn>
                <a:cxn ang="0">
                  <a:pos x="250" y="272"/>
                </a:cxn>
                <a:cxn ang="0">
                  <a:pos x="250" y="279"/>
                </a:cxn>
                <a:cxn ang="0">
                  <a:pos x="248" y="281"/>
                </a:cxn>
                <a:cxn ang="0">
                  <a:pos x="247" y="284"/>
                </a:cxn>
                <a:cxn ang="0">
                  <a:pos x="243" y="285"/>
                </a:cxn>
                <a:cxn ang="0">
                  <a:pos x="7" y="285"/>
                </a:cxn>
                <a:cxn ang="0">
                  <a:pos x="5" y="284"/>
                </a:cxn>
                <a:cxn ang="0">
                  <a:pos x="0" y="279"/>
                </a:cxn>
                <a:cxn ang="0">
                  <a:pos x="0" y="275"/>
                </a:cxn>
                <a:cxn ang="0">
                  <a:pos x="3" y="238"/>
                </a:cxn>
                <a:cxn ang="0">
                  <a:pos x="12" y="203"/>
                </a:cxn>
                <a:cxn ang="0">
                  <a:pos x="27" y="171"/>
                </a:cxn>
                <a:cxn ang="0">
                  <a:pos x="47" y="142"/>
                </a:cxn>
                <a:cxn ang="0">
                  <a:pos x="73" y="116"/>
                </a:cxn>
                <a:cxn ang="0">
                  <a:pos x="106" y="92"/>
                </a:cxn>
                <a:cxn ang="0">
                  <a:pos x="127" y="75"/>
                </a:cxn>
                <a:cxn ang="0">
                  <a:pos x="141" y="60"/>
                </a:cxn>
                <a:cxn ang="0">
                  <a:pos x="149" y="46"/>
                </a:cxn>
                <a:cxn ang="0">
                  <a:pos x="151" y="34"/>
                </a:cxn>
                <a:cxn ang="0">
                  <a:pos x="152" y="24"/>
                </a:cxn>
                <a:cxn ang="0">
                  <a:pos x="151" y="17"/>
                </a:cxn>
                <a:cxn ang="0">
                  <a:pos x="150" y="14"/>
                </a:cxn>
                <a:cxn ang="0">
                  <a:pos x="149" y="11"/>
                </a:cxn>
                <a:cxn ang="0">
                  <a:pos x="151" y="4"/>
                </a:cxn>
                <a:cxn ang="0">
                  <a:pos x="155" y="1"/>
                </a:cxn>
                <a:cxn ang="0">
                  <a:pos x="158" y="0"/>
                </a:cxn>
              </a:cxnLst>
              <a:rect l="0" t="0" r="r" b="b"/>
              <a:pathLst>
                <a:path w="250" h="285">
                  <a:moveTo>
                    <a:pt x="158" y="0"/>
                  </a:moveTo>
                  <a:lnTo>
                    <a:pt x="165" y="2"/>
                  </a:lnTo>
                  <a:lnTo>
                    <a:pt x="168" y="6"/>
                  </a:lnTo>
                  <a:lnTo>
                    <a:pt x="169" y="8"/>
                  </a:lnTo>
                  <a:lnTo>
                    <a:pt x="170" y="14"/>
                  </a:lnTo>
                  <a:lnTo>
                    <a:pt x="171" y="23"/>
                  </a:lnTo>
                  <a:lnTo>
                    <a:pt x="171" y="34"/>
                  </a:lnTo>
                  <a:lnTo>
                    <a:pt x="169" y="47"/>
                  </a:lnTo>
                  <a:lnTo>
                    <a:pt x="164" y="61"/>
                  </a:lnTo>
                  <a:lnTo>
                    <a:pt x="153" y="77"/>
                  </a:lnTo>
                  <a:lnTo>
                    <a:pt x="138" y="92"/>
                  </a:lnTo>
                  <a:lnTo>
                    <a:pt x="116" y="109"/>
                  </a:lnTo>
                  <a:lnTo>
                    <a:pt x="88" y="130"/>
                  </a:lnTo>
                  <a:lnTo>
                    <a:pt x="65" y="153"/>
                  </a:lnTo>
                  <a:lnTo>
                    <a:pt x="46" y="177"/>
                  </a:lnTo>
                  <a:lnTo>
                    <a:pt x="33" y="205"/>
                  </a:lnTo>
                  <a:lnTo>
                    <a:pt x="24" y="233"/>
                  </a:lnTo>
                  <a:lnTo>
                    <a:pt x="21" y="266"/>
                  </a:lnTo>
                  <a:lnTo>
                    <a:pt x="243" y="266"/>
                  </a:lnTo>
                  <a:lnTo>
                    <a:pt x="247" y="267"/>
                  </a:lnTo>
                  <a:lnTo>
                    <a:pt x="248" y="269"/>
                  </a:lnTo>
                  <a:lnTo>
                    <a:pt x="250" y="272"/>
                  </a:lnTo>
                  <a:lnTo>
                    <a:pt x="250" y="279"/>
                  </a:lnTo>
                  <a:lnTo>
                    <a:pt x="248" y="281"/>
                  </a:lnTo>
                  <a:lnTo>
                    <a:pt x="247" y="284"/>
                  </a:lnTo>
                  <a:lnTo>
                    <a:pt x="243" y="285"/>
                  </a:lnTo>
                  <a:lnTo>
                    <a:pt x="7" y="285"/>
                  </a:lnTo>
                  <a:lnTo>
                    <a:pt x="5" y="284"/>
                  </a:lnTo>
                  <a:lnTo>
                    <a:pt x="0" y="279"/>
                  </a:lnTo>
                  <a:lnTo>
                    <a:pt x="0" y="275"/>
                  </a:lnTo>
                  <a:lnTo>
                    <a:pt x="3" y="238"/>
                  </a:lnTo>
                  <a:lnTo>
                    <a:pt x="12" y="203"/>
                  </a:lnTo>
                  <a:lnTo>
                    <a:pt x="27" y="171"/>
                  </a:lnTo>
                  <a:lnTo>
                    <a:pt x="47" y="142"/>
                  </a:lnTo>
                  <a:lnTo>
                    <a:pt x="73" y="116"/>
                  </a:lnTo>
                  <a:lnTo>
                    <a:pt x="106" y="92"/>
                  </a:lnTo>
                  <a:lnTo>
                    <a:pt x="127" y="75"/>
                  </a:lnTo>
                  <a:lnTo>
                    <a:pt x="141" y="60"/>
                  </a:lnTo>
                  <a:lnTo>
                    <a:pt x="149" y="46"/>
                  </a:lnTo>
                  <a:lnTo>
                    <a:pt x="151" y="34"/>
                  </a:lnTo>
                  <a:lnTo>
                    <a:pt x="152" y="24"/>
                  </a:lnTo>
                  <a:lnTo>
                    <a:pt x="151" y="17"/>
                  </a:lnTo>
                  <a:lnTo>
                    <a:pt x="150" y="14"/>
                  </a:lnTo>
                  <a:lnTo>
                    <a:pt x="149" y="11"/>
                  </a:lnTo>
                  <a:lnTo>
                    <a:pt x="151" y="4"/>
                  </a:lnTo>
                  <a:lnTo>
                    <a:pt x="155" y="1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Freeform 615"/>
            <p:cNvSpPr>
              <a:spLocks/>
            </p:cNvSpPr>
            <p:nvPr/>
          </p:nvSpPr>
          <p:spPr bwMode="auto">
            <a:xfrm>
              <a:off x="8920163" y="4298950"/>
              <a:ext cx="198438" cy="22542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5" y="1"/>
                </a:cxn>
                <a:cxn ang="0">
                  <a:pos x="98" y="4"/>
                </a:cxn>
                <a:cxn ang="0">
                  <a:pos x="101" y="11"/>
                </a:cxn>
                <a:cxn ang="0">
                  <a:pos x="100" y="14"/>
                </a:cxn>
                <a:cxn ang="0">
                  <a:pos x="98" y="17"/>
                </a:cxn>
                <a:cxn ang="0">
                  <a:pos x="97" y="24"/>
                </a:cxn>
                <a:cxn ang="0">
                  <a:pos x="97" y="34"/>
                </a:cxn>
                <a:cxn ang="0">
                  <a:pos x="101" y="46"/>
                </a:cxn>
                <a:cxn ang="0">
                  <a:pos x="109" y="60"/>
                </a:cxn>
                <a:cxn ang="0">
                  <a:pos x="124" y="75"/>
                </a:cxn>
                <a:cxn ang="0">
                  <a:pos x="145" y="92"/>
                </a:cxn>
                <a:cxn ang="0">
                  <a:pos x="177" y="116"/>
                </a:cxn>
                <a:cxn ang="0">
                  <a:pos x="204" y="142"/>
                </a:cxn>
                <a:cxn ang="0">
                  <a:pos x="224" y="171"/>
                </a:cxn>
                <a:cxn ang="0">
                  <a:pos x="238" y="203"/>
                </a:cxn>
                <a:cxn ang="0">
                  <a:pos x="248" y="238"/>
                </a:cxn>
                <a:cxn ang="0">
                  <a:pos x="250" y="275"/>
                </a:cxn>
                <a:cxn ang="0">
                  <a:pos x="250" y="279"/>
                </a:cxn>
                <a:cxn ang="0">
                  <a:pos x="246" y="284"/>
                </a:cxn>
                <a:cxn ang="0">
                  <a:pos x="243" y="285"/>
                </a:cxn>
                <a:cxn ang="0">
                  <a:pos x="7" y="285"/>
                </a:cxn>
                <a:cxn ang="0">
                  <a:pos x="4" y="284"/>
                </a:cxn>
                <a:cxn ang="0">
                  <a:pos x="3" y="281"/>
                </a:cxn>
                <a:cxn ang="0">
                  <a:pos x="0" y="279"/>
                </a:cxn>
                <a:cxn ang="0">
                  <a:pos x="0" y="272"/>
                </a:cxn>
                <a:cxn ang="0">
                  <a:pos x="3" y="269"/>
                </a:cxn>
                <a:cxn ang="0">
                  <a:pos x="4" y="267"/>
                </a:cxn>
                <a:cxn ang="0">
                  <a:pos x="7" y="266"/>
                </a:cxn>
                <a:cxn ang="0">
                  <a:pos x="230" y="266"/>
                </a:cxn>
                <a:cxn ang="0">
                  <a:pos x="226" y="233"/>
                </a:cxn>
                <a:cxn ang="0">
                  <a:pos x="218" y="205"/>
                </a:cxn>
                <a:cxn ang="0">
                  <a:pos x="205" y="177"/>
                </a:cxn>
                <a:cxn ang="0">
                  <a:pos x="186" y="153"/>
                </a:cxn>
                <a:cxn ang="0">
                  <a:pos x="163" y="130"/>
                </a:cxn>
                <a:cxn ang="0">
                  <a:pos x="110" y="91"/>
                </a:cxn>
                <a:cxn ang="0">
                  <a:pos x="94" y="73"/>
                </a:cxn>
                <a:cxn ang="0">
                  <a:pos x="84" y="55"/>
                </a:cxn>
                <a:cxn ang="0">
                  <a:pos x="79" y="40"/>
                </a:cxn>
                <a:cxn ang="0">
                  <a:pos x="78" y="26"/>
                </a:cxn>
                <a:cxn ang="0">
                  <a:pos x="78" y="17"/>
                </a:cxn>
                <a:cxn ang="0">
                  <a:pos x="82" y="6"/>
                </a:cxn>
                <a:cxn ang="0">
                  <a:pos x="84" y="2"/>
                </a:cxn>
                <a:cxn ang="0">
                  <a:pos x="91" y="0"/>
                </a:cxn>
              </a:cxnLst>
              <a:rect l="0" t="0" r="r" b="b"/>
              <a:pathLst>
                <a:path w="250" h="285">
                  <a:moveTo>
                    <a:pt x="91" y="0"/>
                  </a:moveTo>
                  <a:lnTo>
                    <a:pt x="95" y="1"/>
                  </a:lnTo>
                  <a:lnTo>
                    <a:pt x="98" y="4"/>
                  </a:lnTo>
                  <a:lnTo>
                    <a:pt x="101" y="11"/>
                  </a:lnTo>
                  <a:lnTo>
                    <a:pt x="100" y="14"/>
                  </a:lnTo>
                  <a:lnTo>
                    <a:pt x="98" y="17"/>
                  </a:lnTo>
                  <a:lnTo>
                    <a:pt x="97" y="24"/>
                  </a:lnTo>
                  <a:lnTo>
                    <a:pt x="97" y="34"/>
                  </a:lnTo>
                  <a:lnTo>
                    <a:pt x="101" y="46"/>
                  </a:lnTo>
                  <a:lnTo>
                    <a:pt x="109" y="60"/>
                  </a:lnTo>
                  <a:lnTo>
                    <a:pt x="124" y="75"/>
                  </a:lnTo>
                  <a:lnTo>
                    <a:pt x="145" y="92"/>
                  </a:lnTo>
                  <a:lnTo>
                    <a:pt x="177" y="116"/>
                  </a:lnTo>
                  <a:lnTo>
                    <a:pt x="204" y="142"/>
                  </a:lnTo>
                  <a:lnTo>
                    <a:pt x="224" y="171"/>
                  </a:lnTo>
                  <a:lnTo>
                    <a:pt x="238" y="203"/>
                  </a:lnTo>
                  <a:lnTo>
                    <a:pt x="248" y="238"/>
                  </a:lnTo>
                  <a:lnTo>
                    <a:pt x="250" y="275"/>
                  </a:lnTo>
                  <a:lnTo>
                    <a:pt x="250" y="279"/>
                  </a:lnTo>
                  <a:lnTo>
                    <a:pt x="246" y="284"/>
                  </a:lnTo>
                  <a:lnTo>
                    <a:pt x="243" y="285"/>
                  </a:lnTo>
                  <a:lnTo>
                    <a:pt x="7" y="285"/>
                  </a:lnTo>
                  <a:lnTo>
                    <a:pt x="4" y="284"/>
                  </a:lnTo>
                  <a:lnTo>
                    <a:pt x="3" y="281"/>
                  </a:lnTo>
                  <a:lnTo>
                    <a:pt x="0" y="279"/>
                  </a:lnTo>
                  <a:lnTo>
                    <a:pt x="0" y="272"/>
                  </a:lnTo>
                  <a:lnTo>
                    <a:pt x="3" y="269"/>
                  </a:lnTo>
                  <a:lnTo>
                    <a:pt x="4" y="267"/>
                  </a:lnTo>
                  <a:lnTo>
                    <a:pt x="7" y="266"/>
                  </a:lnTo>
                  <a:lnTo>
                    <a:pt x="230" y="266"/>
                  </a:lnTo>
                  <a:lnTo>
                    <a:pt x="226" y="233"/>
                  </a:lnTo>
                  <a:lnTo>
                    <a:pt x="218" y="205"/>
                  </a:lnTo>
                  <a:lnTo>
                    <a:pt x="205" y="177"/>
                  </a:lnTo>
                  <a:lnTo>
                    <a:pt x="186" y="153"/>
                  </a:lnTo>
                  <a:lnTo>
                    <a:pt x="163" y="130"/>
                  </a:lnTo>
                  <a:lnTo>
                    <a:pt x="110" y="91"/>
                  </a:lnTo>
                  <a:lnTo>
                    <a:pt x="94" y="73"/>
                  </a:lnTo>
                  <a:lnTo>
                    <a:pt x="84" y="55"/>
                  </a:lnTo>
                  <a:lnTo>
                    <a:pt x="79" y="40"/>
                  </a:lnTo>
                  <a:lnTo>
                    <a:pt x="78" y="26"/>
                  </a:lnTo>
                  <a:lnTo>
                    <a:pt x="78" y="17"/>
                  </a:lnTo>
                  <a:lnTo>
                    <a:pt x="82" y="6"/>
                  </a:lnTo>
                  <a:lnTo>
                    <a:pt x="84" y="2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Freeform 616"/>
            <p:cNvSpPr>
              <a:spLocks/>
            </p:cNvSpPr>
            <p:nvPr/>
          </p:nvSpPr>
          <p:spPr bwMode="auto">
            <a:xfrm>
              <a:off x="8872538" y="4359275"/>
              <a:ext cx="150813" cy="58738"/>
            </a:xfrm>
            <a:custGeom>
              <a:avLst/>
              <a:gdLst/>
              <a:ahLst/>
              <a:cxnLst>
                <a:cxn ang="0">
                  <a:pos x="180" y="0"/>
                </a:cxn>
                <a:cxn ang="0">
                  <a:pos x="184" y="0"/>
                </a:cxn>
                <a:cxn ang="0">
                  <a:pos x="186" y="1"/>
                </a:cxn>
                <a:cxn ang="0">
                  <a:pos x="191" y="6"/>
                </a:cxn>
                <a:cxn ang="0">
                  <a:pos x="191" y="13"/>
                </a:cxn>
                <a:cxn ang="0">
                  <a:pos x="190" y="15"/>
                </a:cxn>
                <a:cxn ang="0">
                  <a:pos x="175" y="36"/>
                </a:cxn>
                <a:cxn ang="0">
                  <a:pos x="158" y="51"/>
                </a:cxn>
                <a:cxn ang="0">
                  <a:pos x="139" y="63"/>
                </a:cxn>
                <a:cxn ang="0">
                  <a:pos x="118" y="70"/>
                </a:cxn>
                <a:cxn ang="0">
                  <a:pos x="95" y="73"/>
                </a:cxn>
                <a:cxn ang="0">
                  <a:pos x="73" y="70"/>
                </a:cxn>
                <a:cxn ang="0">
                  <a:pos x="52" y="63"/>
                </a:cxn>
                <a:cxn ang="0">
                  <a:pos x="34" y="52"/>
                </a:cxn>
                <a:cxn ang="0">
                  <a:pos x="17" y="37"/>
                </a:cxn>
                <a:cxn ang="0">
                  <a:pos x="3" y="18"/>
                </a:cxn>
                <a:cxn ang="0">
                  <a:pos x="2" y="15"/>
                </a:cxn>
                <a:cxn ang="0">
                  <a:pos x="0" y="12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9" y="3"/>
                </a:cxn>
                <a:cxn ang="0">
                  <a:pos x="12" y="3"/>
                </a:cxn>
                <a:cxn ang="0">
                  <a:pos x="20" y="8"/>
                </a:cxn>
                <a:cxn ang="0">
                  <a:pos x="34" y="27"/>
                </a:cxn>
                <a:cxn ang="0">
                  <a:pos x="52" y="42"/>
                </a:cxn>
                <a:cxn ang="0">
                  <a:pos x="73" y="50"/>
                </a:cxn>
                <a:cxn ang="0">
                  <a:pos x="95" y="54"/>
                </a:cxn>
                <a:cxn ang="0">
                  <a:pos x="118" y="50"/>
                </a:cxn>
                <a:cxn ang="0">
                  <a:pos x="139" y="41"/>
                </a:cxn>
                <a:cxn ang="0">
                  <a:pos x="157" y="25"/>
                </a:cxn>
                <a:cxn ang="0">
                  <a:pos x="173" y="5"/>
                </a:cxn>
                <a:cxn ang="0">
                  <a:pos x="175" y="2"/>
                </a:cxn>
                <a:cxn ang="0">
                  <a:pos x="180" y="0"/>
                </a:cxn>
              </a:cxnLst>
              <a:rect l="0" t="0" r="r" b="b"/>
              <a:pathLst>
                <a:path w="191" h="73">
                  <a:moveTo>
                    <a:pt x="180" y="0"/>
                  </a:moveTo>
                  <a:lnTo>
                    <a:pt x="184" y="0"/>
                  </a:lnTo>
                  <a:lnTo>
                    <a:pt x="186" y="1"/>
                  </a:lnTo>
                  <a:lnTo>
                    <a:pt x="191" y="6"/>
                  </a:lnTo>
                  <a:lnTo>
                    <a:pt x="191" y="13"/>
                  </a:lnTo>
                  <a:lnTo>
                    <a:pt x="190" y="15"/>
                  </a:lnTo>
                  <a:lnTo>
                    <a:pt x="175" y="36"/>
                  </a:lnTo>
                  <a:lnTo>
                    <a:pt x="158" y="51"/>
                  </a:lnTo>
                  <a:lnTo>
                    <a:pt x="139" y="63"/>
                  </a:lnTo>
                  <a:lnTo>
                    <a:pt x="118" y="70"/>
                  </a:lnTo>
                  <a:lnTo>
                    <a:pt x="95" y="73"/>
                  </a:lnTo>
                  <a:lnTo>
                    <a:pt x="73" y="70"/>
                  </a:lnTo>
                  <a:lnTo>
                    <a:pt x="52" y="63"/>
                  </a:lnTo>
                  <a:lnTo>
                    <a:pt x="34" y="52"/>
                  </a:lnTo>
                  <a:lnTo>
                    <a:pt x="17" y="37"/>
                  </a:lnTo>
                  <a:lnTo>
                    <a:pt x="3" y="18"/>
                  </a:lnTo>
                  <a:lnTo>
                    <a:pt x="2" y="15"/>
                  </a:lnTo>
                  <a:lnTo>
                    <a:pt x="0" y="12"/>
                  </a:lnTo>
                  <a:lnTo>
                    <a:pt x="3" y="7"/>
                  </a:lnTo>
                  <a:lnTo>
                    <a:pt x="5" y="5"/>
                  </a:lnTo>
                  <a:lnTo>
                    <a:pt x="9" y="3"/>
                  </a:lnTo>
                  <a:lnTo>
                    <a:pt x="12" y="3"/>
                  </a:lnTo>
                  <a:lnTo>
                    <a:pt x="20" y="8"/>
                  </a:lnTo>
                  <a:lnTo>
                    <a:pt x="34" y="27"/>
                  </a:lnTo>
                  <a:lnTo>
                    <a:pt x="52" y="42"/>
                  </a:lnTo>
                  <a:lnTo>
                    <a:pt x="73" y="50"/>
                  </a:lnTo>
                  <a:lnTo>
                    <a:pt x="95" y="54"/>
                  </a:lnTo>
                  <a:lnTo>
                    <a:pt x="118" y="50"/>
                  </a:lnTo>
                  <a:lnTo>
                    <a:pt x="139" y="41"/>
                  </a:lnTo>
                  <a:lnTo>
                    <a:pt x="157" y="25"/>
                  </a:lnTo>
                  <a:lnTo>
                    <a:pt x="173" y="5"/>
                  </a:lnTo>
                  <a:lnTo>
                    <a:pt x="175" y="2"/>
                  </a:lnTo>
                  <a:lnTo>
                    <a:pt x="1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Freeform 617"/>
            <p:cNvSpPr>
              <a:spLocks/>
            </p:cNvSpPr>
            <p:nvPr/>
          </p:nvSpPr>
          <p:spPr bwMode="auto">
            <a:xfrm>
              <a:off x="8931276" y="4213225"/>
              <a:ext cx="33338" cy="158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7" y="0"/>
                </a:cxn>
                <a:cxn ang="0">
                  <a:pos x="39" y="2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3" y="9"/>
                </a:cxn>
                <a:cxn ang="0">
                  <a:pos x="40" y="16"/>
                </a:cxn>
                <a:cxn ang="0">
                  <a:pos x="33" y="19"/>
                </a:cxn>
                <a:cxn ang="0">
                  <a:pos x="7" y="19"/>
                </a:cxn>
                <a:cxn ang="0">
                  <a:pos x="4" y="18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6" y="1"/>
                </a:cxn>
                <a:cxn ang="0">
                  <a:pos x="10" y="0"/>
                </a:cxn>
              </a:cxnLst>
              <a:rect l="0" t="0" r="r" b="b"/>
              <a:pathLst>
                <a:path w="43" h="19">
                  <a:moveTo>
                    <a:pt x="10" y="0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0" y="16"/>
                  </a:lnTo>
                  <a:lnTo>
                    <a:pt x="33" y="19"/>
                  </a:lnTo>
                  <a:lnTo>
                    <a:pt x="7" y="19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1" y="6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Freeform 618"/>
            <p:cNvSpPr>
              <a:spLocks/>
            </p:cNvSpPr>
            <p:nvPr/>
          </p:nvSpPr>
          <p:spPr bwMode="auto">
            <a:xfrm>
              <a:off x="8856663" y="4140200"/>
              <a:ext cx="134938" cy="47625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62" y="0"/>
                </a:cxn>
                <a:cxn ang="0">
                  <a:pos x="165" y="3"/>
                </a:cxn>
                <a:cxn ang="0">
                  <a:pos x="168" y="6"/>
                </a:cxn>
                <a:cxn ang="0">
                  <a:pos x="169" y="10"/>
                </a:cxn>
                <a:cxn ang="0">
                  <a:pos x="169" y="14"/>
                </a:cxn>
                <a:cxn ang="0">
                  <a:pos x="167" y="17"/>
                </a:cxn>
                <a:cxn ang="0">
                  <a:pos x="164" y="20"/>
                </a:cxn>
                <a:cxn ang="0">
                  <a:pos x="158" y="24"/>
                </a:cxn>
                <a:cxn ang="0">
                  <a:pos x="149" y="32"/>
                </a:cxn>
                <a:cxn ang="0">
                  <a:pos x="137" y="39"/>
                </a:cxn>
                <a:cxn ang="0">
                  <a:pos x="120" y="47"/>
                </a:cxn>
                <a:cxn ang="0">
                  <a:pos x="100" y="54"/>
                </a:cxn>
                <a:cxn ang="0">
                  <a:pos x="76" y="58"/>
                </a:cxn>
                <a:cxn ang="0">
                  <a:pos x="47" y="60"/>
                </a:cxn>
                <a:cxn ang="0">
                  <a:pos x="28" y="60"/>
                </a:cxn>
                <a:cxn ang="0">
                  <a:pos x="9" y="58"/>
                </a:cxn>
                <a:cxn ang="0">
                  <a:pos x="5" y="57"/>
                </a:cxn>
                <a:cxn ang="0">
                  <a:pos x="2" y="54"/>
                </a:cxn>
                <a:cxn ang="0">
                  <a:pos x="0" y="51"/>
                </a:cxn>
                <a:cxn ang="0">
                  <a:pos x="0" y="47"/>
                </a:cxn>
                <a:cxn ang="0">
                  <a:pos x="2" y="43"/>
                </a:cxn>
                <a:cxn ang="0">
                  <a:pos x="3" y="41"/>
                </a:cxn>
                <a:cxn ang="0">
                  <a:pos x="5" y="40"/>
                </a:cxn>
                <a:cxn ang="0">
                  <a:pos x="9" y="39"/>
                </a:cxn>
                <a:cxn ang="0">
                  <a:pos x="11" y="39"/>
                </a:cxn>
                <a:cxn ang="0">
                  <a:pos x="41" y="41"/>
                </a:cxn>
                <a:cxn ang="0">
                  <a:pos x="67" y="40"/>
                </a:cxn>
                <a:cxn ang="0">
                  <a:pos x="90" y="36"/>
                </a:cxn>
                <a:cxn ang="0">
                  <a:pos x="109" y="30"/>
                </a:cxn>
                <a:cxn ang="0">
                  <a:pos x="124" y="24"/>
                </a:cxn>
                <a:cxn ang="0">
                  <a:pos x="136" y="17"/>
                </a:cxn>
                <a:cxn ang="0">
                  <a:pos x="144" y="11"/>
                </a:cxn>
                <a:cxn ang="0">
                  <a:pos x="151" y="4"/>
                </a:cxn>
                <a:cxn ang="0">
                  <a:pos x="155" y="2"/>
                </a:cxn>
                <a:cxn ang="0">
                  <a:pos x="158" y="0"/>
                </a:cxn>
              </a:cxnLst>
              <a:rect l="0" t="0" r="r" b="b"/>
              <a:pathLst>
                <a:path w="169" h="60">
                  <a:moveTo>
                    <a:pt x="158" y="0"/>
                  </a:moveTo>
                  <a:lnTo>
                    <a:pt x="162" y="0"/>
                  </a:lnTo>
                  <a:lnTo>
                    <a:pt x="165" y="3"/>
                  </a:lnTo>
                  <a:lnTo>
                    <a:pt x="168" y="6"/>
                  </a:lnTo>
                  <a:lnTo>
                    <a:pt x="169" y="10"/>
                  </a:lnTo>
                  <a:lnTo>
                    <a:pt x="169" y="14"/>
                  </a:lnTo>
                  <a:lnTo>
                    <a:pt x="167" y="17"/>
                  </a:lnTo>
                  <a:lnTo>
                    <a:pt x="164" y="20"/>
                  </a:lnTo>
                  <a:lnTo>
                    <a:pt x="158" y="24"/>
                  </a:lnTo>
                  <a:lnTo>
                    <a:pt x="149" y="32"/>
                  </a:lnTo>
                  <a:lnTo>
                    <a:pt x="137" y="39"/>
                  </a:lnTo>
                  <a:lnTo>
                    <a:pt x="120" y="47"/>
                  </a:lnTo>
                  <a:lnTo>
                    <a:pt x="100" y="54"/>
                  </a:lnTo>
                  <a:lnTo>
                    <a:pt x="76" y="58"/>
                  </a:lnTo>
                  <a:lnTo>
                    <a:pt x="47" y="60"/>
                  </a:lnTo>
                  <a:lnTo>
                    <a:pt x="28" y="60"/>
                  </a:lnTo>
                  <a:lnTo>
                    <a:pt x="9" y="58"/>
                  </a:lnTo>
                  <a:lnTo>
                    <a:pt x="5" y="57"/>
                  </a:lnTo>
                  <a:lnTo>
                    <a:pt x="2" y="54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2" y="43"/>
                  </a:lnTo>
                  <a:lnTo>
                    <a:pt x="3" y="41"/>
                  </a:lnTo>
                  <a:lnTo>
                    <a:pt x="5" y="40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41" y="41"/>
                  </a:lnTo>
                  <a:lnTo>
                    <a:pt x="67" y="40"/>
                  </a:lnTo>
                  <a:lnTo>
                    <a:pt x="90" y="36"/>
                  </a:lnTo>
                  <a:lnTo>
                    <a:pt x="109" y="30"/>
                  </a:lnTo>
                  <a:lnTo>
                    <a:pt x="124" y="24"/>
                  </a:lnTo>
                  <a:lnTo>
                    <a:pt x="136" y="17"/>
                  </a:lnTo>
                  <a:lnTo>
                    <a:pt x="144" y="11"/>
                  </a:lnTo>
                  <a:lnTo>
                    <a:pt x="151" y="4"/>
                  </a:lnTo>
                  <a:lnTo>
                    <a:pt x="155" y="2"/>
                  </a:lnTo>
                  <a:lnTo>
                    <a:pt x="1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009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06072" y="1898072"/>
            <a:ext cx="10246659" cy="72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911" tIns="52457" rIns="104911" bIns="52457">
            <a:spAutoFit/>
          </a:bodyPr>
          <a:lstStyle/>
          <a:p>
            <a:pPr lvl="1">
              <a:defRPr/>
            </a:pPr>
            <a:r>
              <a:rPr lang="ru-RU" altLang="ru-RU" sz="40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БЛАГОДАРИМ ЗА ВНИМАНИЕ </a:t>
            </a:r>
            <a:endParaRPr lang="ru-RU" altLang="ru-RU" sz="40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" b="21138"/>
          <a:stretch/>
        </p:blipFill>
        <p:spPr>
          <a:xfrm>
            <a:off x="360219" y="138545"/>
            <a:ext cx="3948544" cy="1759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7" y="2737738"/>
            <a:ext cx="4636655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21682" y="635431"/>
            <a:ext cx="4692759" cy="4618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Инновационное пространство </a:t>
            </a:r>
            <a:r>
              <a:rPr lang="ru-RU" sz="2400" b="1" dirty="0" smtClean="0">
                <a:solidFill>
                  <a:srgbClr val="FFFF00"/>
                </a:solidFill>
              </a:rPr>
              <a:t>МСО</a:t>
            </a:r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14441" y="250710"/>
            <a:ext cx="6791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Замысел проектной группы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2414" y="1020151"/>
            <a:ext cx="654362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вовлечение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руководителей в инновационные проекты для достижения нового качества в управлении;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обеспечение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двух существенно отличающихся процессов: режима функционирования и режима развития;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освоение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проектно-процессного подхода;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развитие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навыков экспертно-аналитической деятельности для решения сложных задач как на уровне школы, так и всей муниципальной системы образования;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изменение 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</a:rPr>
              <a:t>инфраструктуры инновационного пространства эффективного управления за счет увеличения группы команд «драйверов», способных обеспечить «прорывные зоны». </a:t>
            </a:r>
          </a:p>
        </p:txBody>
      </p:sp>
      <p:sp>
        <p:nvSpPr>
          <p:cNvPr id="9" name="Овал 8"/>
          <p:cNvSpPr/>
          <p:nvPr/>
        </p:nvSpPr>
        <p:spPr>
          <a:xfrm>
            <a:off x="1361474" y="2913681"/>
            <a:ext cx="2311624" cy="22795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F5599"/>
                </a:solidFill>
              </a:rPr>
              <a:t>Команды-драйверов</a:t>
            </a:r>
          </a:p>
          <a:p>
            <a:pPr algn="ctr"/>
            <a:r>
              <a:rPr lang="ru-RU" sz="1600" b="1" dirty="0" smtClean="0">
                <a:solidFill>
                  <a:srgbClr val="2F5599"/>
                </a:solidFill>
              </a:rPr>
              <a:t>25 %</a:t>
            </a:r>
          </a:p>
          <a:p>
            <a:pPr algn="ctr"/>
            <a:endParaRPr lang="ru-RU" sz="1600" b="1" dirty="0">
              <a:solidFill>
                <a:srgbClr val="2F5599"/>
              </a:solidFill>
            </a:endParaRPr>
          </a:p>
          <a:p>
            <a:pPr algn="ctr"/>
            <a:endParaRPr lang="ru-RU" sz="1600" b="1" dirty="0">
              <a:solidFill>
                <a:srgbClr val="2F5599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88941" y="4215539"/>
            <a:ext cx="1055737" cy="96215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FF00"/>
                </a:solidFill>
              </a:rPr>
              <a:t>Управленческие </a:t>
            </a:r>
            <a:r>
              <a:rPr lang="ru-RU" sz="1200" dirty="0" smtClean="0">
                <a:solidFill>
                  <a:srgbClr val="FFFF00"/>
                </a:solidFill>
              </a:rPr>
              <a:t>проекты</a:t>
            </a:r>
          </a:p>
          <a:p>
            <a:pPr algn="ctr"/>
            <a:r>
              <a:rPr lang="ru-RU" sz="1200" dirty="0" smtClean="0">
                <a:solidFill>
                  <a:srgbClr val="FFFF00"/>
                </a:solidFill>
              </a:rPr>
              <a:t>5 %</a:t>
            </a:r>
            <a:endParaRPr lang="ru-RU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3652" y="1970839"/>
            <a:ext cx="6172200" cy="381689"/>
          </a:xfrm>
        </p:spPr>
        <p:txBody>
          <a:bodyPr>
            <a:noAutofit/>
          </a:bodyPr>
          <a:lstStyle/>
          <a:p>
            <a:pPr algn="l"/>
            <a:r>
              <a:rPr lang="ru-RU" sz="2700" b="1" dirty="0"/>
              <a:t> </a:t>
            </a:r>
          </a:p>
        </p:txBody>
      </p:sp>
      <p:pic>
        <p:nvPicPr>
          <p:cNvPr id="4" name="Содержимое 3" descr="социальный капитал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752" y="1097520"/>
            <a:ext cx="8448828" cy="475637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598640" y="695608"/>
            <a:ext cx="685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1253111" y="456004"/>
            <a:ext cx="5940659" cy="4792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68580" tIns="34290" rIns="68580" bIns="34290" rtlCol="0" anchor="ctr">
            <a:normAutofit fontScale="90000" lnSpcReduction="20000"/>
          </a:bodyPr>
          <a:lstStyle/>
          <a:p>
            <a:pPr algn="ctr"/>
            <a:r>
              <a:rPr lang="ru-RU" sz="3300" b="1" dirty="0">
                <a:solidFill>
                  <a:srgbClr val="C00000"/>
                </a:solidFill>
                <a:ea typeface="+mj-ea"/>
                <a:cs typeface="+mj-cs"/>
              </a:rPr>
              <a:t>Профессиональный капитал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620752" y="6345324"/>
            <a:ext cx="685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705" y="4417723"/>
            <a:ext cx="1620180" cy="15984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294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zzle1">
            <a:hlinkClick r:id="rId2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952596" y="3429000"/>
            <a:ext cx="3862702" cy="2428892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 dirty="0">
              <a:latin typeface="Franklin Gothic Medium" pitchFamily="34" charset="0"/>
            </a:endParaRPr>
          </a:p>
          <a:p>
            <a:endParaRPr lang="ru-RU" b="1" dirty="0">
              <a:latin typeface="Franklin Gothic Medium" pitchFamily="34" charset="0"/>
            </a:endParaRPr>
          </a:p>
          <a:p>
            <a:pPr algn="ctr"/>
            <a:r>
              <a:rPr lang="ru-RU" b="1" dirty="0">
                <a:latin typeface="Franklin Gothic Medium" pitchFamily="34" charset="0"/>
              </a:rPr>
              <a:t>Виртуальный  ресурсный центр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Puzzle4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2789062" y="285728"/>
            <a:ext cx="2300454" cy="4074346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cs typeface="Miriam" pitchFamily="34" charset="-79"/>
              </a:rPr>
              <a:t>Стратегические сессии</a:t>
            </a:r>
            <a:endParaRPr lang="ru-RU" dirty="0"/>
          </a:p>
        </p:txBody>
      </p:sp>
      <p:sp>
        <p:nvSpPr>
          <p:cNvPr id="7" name="Puzzle2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310050" y="375653"/>
            <a:ext cx="3815493" cy="3186911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latin typeface="Franklin Gothic Medium" pitchFamily="34" charset="0"/>
              </a:rPr>
              <a:t>Тактические семинары</a:t>
            </a:r>
            <a:endParaRPr lang="ru-RU" sz="2400" b="1" i="1" dirty="0">
              <a:latin typeface="Franklin Gothic Medium" pitchFamily="34" charset="0"/>
            </a:endParaRPr>
          </a:p>
          <a:p>
            <a:pPr algn="ctr"/>
            <a:endParaRPr lang="ru-RU" sz="1050" i="1" dirty="0">
              <a:latin typeface="Franklin Gothic Medium" pitchFamily="34" charset="0"/>
            </a:endParaRPr>
          </a:p>
        </p:txBody>
      </p:sp>
      <p:sp>
        <p:nvSpPr>
          <p:cNvPr id="9" name="Puzzle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7239008" y="357166"/>
            <a:ext cx="2300454" cy="4074346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latin typeface="Franklin Gothic Medium" pitchFamily="34" charset="0"/>
              </a:rPr>
              <a:t>Образовательный туризм</a:t>
            </a:r>
          </a:p>
        </p:txBody>
      </p:sp>
      <p:sp>
        <p:nvSpPr>
          <p:cNvPr id="10" name="Puzzle1">
            <a:hlinkClick r:id="rId6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6453190" y="3534738"/>
            <a:ext cx="3862702" cy="2428892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latin typeface="Franklin Gothic Medium" pitchFamily="34" charset="0"/>
            </a:endParaRPr>
          </a:p>
          <a:p>
            <a:pPr algn="ctr"/>
            <a:endParaRPr lang="ru-RU" b="1" dirty="0">
              <a:latin typeface="Franklin Gothic Medium" pitchFamily="34" charset="0"/>
            </a:endParaRPr>
          </a:p>
          <a:p>
            <a:pPr algn="ctr"/>
            <a:r>
              <a:rPr lang="ru-RU" b="1" dirty="0">
                <a:latin typeface="Franklin Gothic Medium" pitchFamily="34" charset="0"/>
              </a:rPr>
              <a:t>Сетевое взаимодействие ОО</a:t>
            </a:r>
          </a:p>
        </p:txBody>
      </p:sp>
      <p:sp>
        <p:nvSpPr>
          <p:cNvPr id="8" name="Puzzle3">
            <a:hlinkClick r:id="rId7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52992" y="2428868"/>
            <a:ext cx="2390584" cy="3498900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latin typeface="Franklin Gothic Medium" pitchFamily="34" charset="0"/>
            </a:endParaRPr>
          </a:p>
          <a:p>
            <a:pPr algn="ctr"/>
            <a:endParaRPr lang="ru-RU" b="1" dirty="0">
              <a:latin typeface="Franklin Gothic Medium" pitchFamily="34" charset="0"/>
            </a:endParaRPr>
          </a:p>
          <a:p>
            <a:pPr algn="ctr"/>
            <a:r>
              <a:rPr lang="ru-RU" b="1" dirty="0" smtClean="0">
                <a:latin typeface="Franklin Gothic Medium" pitchFamily="34" charset="0"/>
              </a:rPr>
              <a:t>Карта</a:t>
            </a:r>
          </a:p>
          <a:p>
            <a:pPr algn="ctr"/>
            <a:r>
              <a:rPr lang="ru-RU" b="1" dirty="0" smtClean="0">
                <a:latin typeface="Franklin Gothic Medium" pitchFamily="34" charset="0"/>
              </a:rPr>
              <a:t> </a:t>
            </a:r>
            <a:r>
              <a:rPr lang="ru-RU" b="1" dirty="0">
                <a:latin typeface="Franklin Gothic Medium" pitchFamily="34" charset="0"/>
              </a:rPr>
              <a:t>новый архитектоники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0" y="310583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2F5599"/>
                </a:solidFill>
              </a:rPr>
              <a:t>Направления реализации проекта</a:t>
            </a:r>
            <a:endParaRPr lang="ru-RU" sz="4400" i="1" dirty="0">
              <a:solidFill>
                <a:srgbClr val="2F55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9506551">
            <a:off x="1274882" y="3321277"/>
            <a:ext cx="99725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Шаги развития МСО</a:t>
            </a:r>
          </a:p>
        </p:txBody>
      </p:sp>
      <p:sp>
        <p:nvSpPr>
          <p:cNvPr id="12" name="Управляющая кнопка: назад 11">
            <a:hlinkClick r:id="rId8" action="ppaction://hlinksldjump" highlightClick="1"/>
          </p:cNvPr>
          <p:cNvSpPr/>
          <p:nvPr/>
        </p:nvSpPr>
        <p:spPr>
          <a:xfrm rot="10800000"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838" y="365129"/>
            <a:ext cx="9116438" cy="868069"/>
          </a:xfrm>
        </p:spPr>
        <p:txBody>
          <a:bodyPr>
            <a:normAutofit/>
          </a:bodyPr>
          <a:lstStyle/>
          <a:p>
            <a:r>
              <a:rPr lang="ru-RU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Стратегические сессии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5063" y="1525382"/>
            <a:ext cx="7488706" cy="792423"/>
          </a:xfrm>
        </p:spPr>
        <p:txBody>
          <a:bodyPr>
            <a:normAutofit/>
          </a:bodyPr>
          <a:lstStyle/>
          <a:p>
            <a:pPr marL="109537" indent="0"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«Мастер эффективного управления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nommurestobar.com/imagelib/56bd210771e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8" y="1233198"/>
            <a:ext cx="1697904" cy="174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359402" y="2586596"/>
            <a:ext cx="7488706" cy="108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>
              <a:buFont typeface="Arial" panose="020B0604020202020204" pitchFamily="34" charset="0"/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«Эффективность управления образовательной организацией и городской системой образования»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652653" y="4405745"/>
            <a:ext cx="6318953" cy="17872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537" indent="0">
              <a:buNone/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«Повышение эффективности управления муниципальной системой образования и образовательной организацией»</a:t>
            </a:r>
          </a:p>
          <a:p>
            <a:pPr marL="109537" indent="0">
              <a:buFont typeface="Arial" panose="020B0604020202020204" pitchFamily="34" charset="0"/>
              <a:buNone/>
            </a:pP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0" y="2845850"/>
            <a:ext cx="2464262" cy="16428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55" y="4319276"/>
            <a:ext cx="2277500" cy="19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D: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324814">
            <a:off x="317664" y="962599"/>
            <a:ext cx="4667028" cy="3091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3" descr="D:\DSC_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7440" y="1753749"/>
            <a:ext cx="4506912" cy="298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1565329" y="4235862"/>
            <a:ext cx="441880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2014 год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Выступление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Кондрашова П.Е., руководителя Аппарата комитета Государственной Думы по образованию</a:t>
            </a:r>
          </a:p>
        </p:txBody>
      </p:sp>
      <p:sp>
        <p:nvSpPr>
          <p:cNvPr id="7174" name="Прямоугольник 6"/>
          <p:cNvSpPr>
            <a:spLocks noChangeArrowheads="1"/>
          </p:cNvSpPr>
          <p:nvPr/>
        </p:nvSpPr>
        <p:spPr bwMode="auto">
          <a:xfrm>
            <a:off x="6440599" y="4918811"/>
            <a:ext cx="55085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В семинаре приняли участие 83 руководителя муниципальных  образовательных учреждений г. Ярославля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00828" y="15482"/>
            <a:ext cx="7091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Тактические семинары </a:t>
            </a:r>
            <a:endParaRPr lang="ru-RU" sz="5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1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144137" y="3931573"/>
            <a:ext cx="87182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2015 год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ФГНБУ «Институт изучения детства, семьи и воспитания Российской академии образования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1892862" y="2855882"/>
            <a:ext cx="87182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2016 год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</a:rPr>
              <a:t>ЯрГУ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«Мастер эффективного управления».</a:t>
            </a:r>
          </a:p>
        </p:txBody>
      </p:sp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3101825" y="1539042"/>
            <a:ext cx="87182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2017 год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Calibri" pitchFamily="34" charset="0"/>
              </a:rPr>
              <a:t>ЯрГУ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 «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Личная эффективность руководителя»</a:t>
            </a:r>
          </a:p>
        </p:txBody>
      </p:sp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3907643" y="367405"/>
            <a:ext cx="87182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2018 год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МЦ города Москвы «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Управление реализацией </a:t>
            </a:r>
            <a:endParaRPr lang="ru-RU" sz="24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ФГОС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старшей школы»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103" y="3931573"/>
            <a:ext cx="2153939" cy="2248966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1412109" y="6367887"/>
            <a:ext cx="719847" cy="490113"/>
          </a:xfrm>
          <a:prstGeom prst="actionButtonBackPrevious">
            <a:avLst/>
          </a:prstGeom>
          <a:solidFill>
            <a:schemeClr val="accent1">
              <a:alpha val="0"/>
            </a:schemeClr>
          </a:solidFill>
          <a:effectLst>
            <a:glow rad="127000"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4483</TotalTime>
  <Words>1335</Words>
  <Application>Microsoft Office PowerPoint</Application>
  <PresentationFormat>Широкоэкранный</PresentationFormat>
  <Paragraphs>199</Paragraphs>
  <Slides>37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Franklin Gothic Medium</vt:lpstr>
      <vt:lpstr>Georgia</vt:lpstr>
      <vt:lpstr>Miriam</vt:lpstr>
      <vt:lpstr>Tahoma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Стратегические сессии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Главная цель проекта 2016 года</vt:lpstr>
      <vt:lpstr>Архитектоника </vt:lpstr>
      <vt:lpstr>Презентация PowerPoint</vt:lpstr>
      <vt:lpstr>Презентация PowerPoint</vt:lpstr>
      <vt:lpstr>Востребованность опыта управленческой деятельности</vt:lpstr>
      <vt:lpstr>Презентация PowerPoint</vt:lpstr>
      <vt:lpstr>Новый проект Совета</vt:lpstr>
      <vt:lpstr>Презентация PowerPoint</vt:lpstr>
      <vt:lpstr>Презентация PowerPoint</vt:lpstr>
      <vt:lpstr>ПРОЕКТНЫЙ ОФИС – КАК ИНСТРУМЕНТ УПРАВЛЕНИЯ ПРОЕКТАМИ В ОРГАНИЗАЦИИ</vt:lpstr>
      <vt:lpstr>Презентация PowerPoint</vt:lpstr>
      <vt:lpstr>Классификация проектных офисов (по уровню зрелости)</vt:lpstr>
      <vt:lpstr>Проектный офис в зависимости от привязанности к конкретным географическим координатам может быть:</vt:lpstr>
      <vt:lpstr>Для того, чтобы проектный офис работал на достижение не столько краткосрочных, сколько на долгосрочных стратегических целей, используется четырехступенчатый подход:</vt:lpstr>
      <vt:lpstr>Презентация PowerPoint</vt:lpstr>
      <vt:lpstr>Ключевая проблема</vt:lpstr>
      <vt:lpstr>Презентация PowerPoint</vt:lpstr>
      <vt:lpstr>Задачи проекта</vt:lpstr>
      <vt:lpstr>Благодаря проекту</vt:lpstr>
      <vt:lpstr>Механизмы реализации</vt:lpstr>
      <vt:lpstr>Эффекты для МСО</vt:lpstr>
      <vt:lpstr>Ожидаемые инновационные продукты</vt:lpstr>
      <vt:lpstr>Внедрение результатов проекта в МСО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Albert Ishmuratov</dc:creator>
  <cp:lastModifiedBy>Наталья Дроздова</cp:lastModifiedBy>
  <cp:revision>333</cp:revision>
  <dcterms:created xsi:type="dcterms:W3CDTF">2013-11-14T07:59:07Z</dcterms:created>
  <dcterms:modified xsi:type="dcterms:W3CDTF">2019-10-15T18:55:46Z</dcterms:modified>
</cp:coreProperties>
</file>