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600012"/>
    <a:srgbClr val="A800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99563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80193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1147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55544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79302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327633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255627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4247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784730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1060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372897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xmlns="" val="24435712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xmlns="" val="39049503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35983828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2626890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xmlns="" val="416677470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25014858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65974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119272418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xmlns="" val="157219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100027884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516135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17.09.2017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17.09.2017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17.09.2017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7890910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solidFill>
                  <a:prstClr val="black">
                    <a:lumMod val="50000"/>
                    <a:lumOff val="50000"/>
                  </a:prstClr>
                </a:solidFill>
              </a:rPr>
              <a:pPr/>
              <a:t>17.09.2017</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25628948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056" y="4581128"/>
            <a:ext cx="36004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6900" b="1" smtClean="0">
                <a:solidFill>
                  <a:srgbClr val="FFFF00"/>
                </a:solidFill>
                <a:latin typeface="Arial Black" panose="020B0A04020102020204" pitchFamily="34" charset="0"/>
              </a:rPr>
              <a:t>ПАСПОРТ</a:t>
            </a:r>
          </a:p>
          <a:p>
            <a:r>
              <a:rPr lang="ru-RU" sz="4000" b="1" smtClean="0">
                <a:solidFill>
                  <a:srgbClr val="FFFF00"/>
                </a:solidFill>
                <a:latin typeface="Arial Black" panose="020B0A04020102020204" pitchFamily="34" charset="0"/>
              </a:rPr>
              <a:t>БЕЗОПАСНОСТИ</a:t>
            </a:r>
          </a:p>
          <a:p>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8592" t="22258" r="53130" b="36073"/>
          <a:stretch/>
        </p:blipFill>
        <p:spPr bwMode="auto">
          <a:xfrm>
            <a:off x="6036365" y="980727"/>
            <a:ext cx="1679782" cy="30637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8571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528" y="558695"/>
            <a:ext cx="4104456" cy="56604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xmlns="" val="1768877422"/>
              </p:ext>
            </p:extLst>
          </p:nvPr>
        </p:nvGraphicFramePr>
        <p:xfrm>
          <a:off x="467544" y="1484784"/>
          <a:ext cx="3744416" cy="1962912"/>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5" name="Рисунок 14"/>
          <p:cNvPicPr/>
          <p:nvPr/>
        </p:nvPicPr>
        <p:blipFill>
          <a:blip r:embed="rId2" cstate="print">
            <a:clrChange>
              <a:clrFrom>
                <a:srgbClr val="FBFEFC"/>
              </a:clrFrom>
              <a:clrTo>
                <a:srgbClr val="FBFEFC">
                  <a:alpha val="0"/>
                </a:srgbClr>
              </a:clrTo>
            </a:clrChange>
          </a:blip>
          <a:srcRect/>
          <a:stretch>
            <a:fillRect/>
          </a:stretch>
        </p:blipFill>
        <p:spPr bwMode="auto">
          <a:xfrm>
            <a:off x="5724128" y="1844824"/>
            <a:ext cx="2664296" cy="2785647"/>
          </a:xfrm>
          <a:prstGeom prst="rect">
            <a:avLst/>
          </a:prstGeom>
          <a:noFill/>
          <a:ln w="9525">
            <a:noFill/>
            <a:miter lim="800000"/>
            <a:headEnd/>
            <a:tailEnd/>
          </a:ln>
        </p:spPr>
      </p:pic>
      <p:sp>
        <p:nvSpPr>
          <p:cNvPr id="16" name="Заголовок 1"/>
          <p:cNvSpPr txBox="1">
            <a:spLocks/>
          </p:cNvSpPr>
          <p:nvPr/>
        </p:nvSpPr>
        <p:spPr>
          <a:xfrm>
            <a:off x="179512" y="3573016"/>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РОДСТВЕННИКОВ</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7544" y="429309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67544" y="465313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67544" y="501317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67544" y="537321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88524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92500" lnSpcReduction="1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a:spcBef>
                <a:spcPts val="30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Ты, конечно, можешь сказать</a:t>
            </a:r>
            <a:r>
              <a:rPr lang="en-US" sz="16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latin typeface="Times New Roman" panose="02020603050405020304" pitchFamily="18" charset="0"/>
              <a:cs typeface="Times New Roman" panose="02020603050405020304" pitchFamily="18" charset="0"/>
            </a:endParaRP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как поступить в том или ином случае, умелые действия одного человека могут предотвратить беду.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60032" y="620688"/>
            <a:ext cx="4104456" cy="70153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528" y="908720"/>
            <a:ext cx="115212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ъект 2"/>
          <p:cNvSpPr txBox="1">
            <a:spLocks/>
          </p:cNvSpPr>
          <p:nvPr/>
        </p:nvSpPr>
        <p:spPr>
          <a:xfrm>
            <a:off x="1547664" y="836712"/>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688" y="112474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бъект 2"/>
          <p:cNvSpPr txBox="1">
            <a:spLocks/>
          </p:cNvSpPr>
          <p:nvPr/>
        </p:nvSpPr>
        <p:spPr>
          <a:xfrm>
            <a:off x="1547664" y="1772816"/>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688" y="148478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763688" y="2060848"/>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63688" y="2636912"/>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2"/>
          <p:cNvSpPr txBox="1">
            <a:spLocks/>
          </p:cNvSpPr>
          <p:nvPr/>
        </p:nvSpPr>
        <p:spPr>
          <a:xfrm>
            <a:off x="1547664" y="2348880"/>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ОТЧЕСТВО</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688" y="3037148"/>
            <a:ext cx="1440160" cy="360040"/>
          </a:xfrm>
          <a:prstGeom prst="rect">
            <a:avLst/>
          </a:prstGeom>
        </p:spPr>
        <p:txBody>
          <a:bodyPr vert="horz" lIns="91440" tIns="45720" rIns="91440" bIns="45720" rtlCol="0">
            <a:normAutofit fontScale="70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ДАТА РОЖДЕНИЯ</a:t>
            </a: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1520" y="3077344"/>
            <a:ext cx="792088" cy="279648"/>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ПОЛ</a:t>
            </a: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800" y="310915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899592" y="3109156"/>
            <a:ext cx="864096"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бъект 2"/>
          <p:cNvSpPr txBox="1">
            <a:spLocks/>
          </p:cNvSpPr>
          <p:nvPr/>
        </p:nvSpPr>
        <p:spPr>
          <a:xfrm>
            <a:off x="72008" y="3501008"/>
            <a:ext cx="2627784"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МЕСТО РОЖДЕНИЯ</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528" y="378904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23528" y="414908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бъект 2"/>
          <p:cNvSpPr txBox="1">
            <a:spLocks/>
          </p:cNvSpPr>
          <p:nvPr/>
        </p:nvSpPr>
        <p:spPr>
          <a:xfrm>
            <a:off x="107504" y="4509120"/>
            <a:ext cx="2232248"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ГРУППА КРОВИ</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800" y="454931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70734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144"/>
            <a:ext cx="3754760" cy="489654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Попросту говоря это крупная неприятность, которая угрожает жизни и здоровью человека, группы людей, населенному пункту. Чрезвычайные ситуации (ЧС) бывают природного и техногенного характера.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В повседневной жизни мы также сталкиваемся с ЧС. Это дорожное происшествие, пожар в квартире или на даче, укус змеи, потеря ориентировки в лесу.</a:t>
            </a:r>
          </a:p>
        </p:txBody>
      </p:sp>
      <p:sp>
        <p:nvSpPr>
          <p:cNvPr id="7" name="Заголовок 1"/>
          <p:cNvSpPr txBox="1">
            <a:spLocks/>
          </p:cNvSpPr>
          <p:nvPr/>
        </p:nvSpPr>
        <p:spPr>
          <a:xfrm>
            <a:off x="579830" y="284517"/>
            <a:ext cx="3992170"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60032" y="279193"/>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13733"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236296"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343280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a:spcBef>
                <a:spcPts val="300"/>
              </a:spcBef>
              <a:buFont typeface="Arial" panose="020B0604020202020204" pitchFamily="34" charset="0"/>
              <a:buNone/>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191" y="270663"/>
            <a:ext cx="4104456" cy="63805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1"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2" name="Объект 2"/>
          <p:cNvSpPr txBox="1">
            <a:spLocks/>
          </p:cNvSpPr>
          <p:nvPr/>
        </p:nvSpPr>
        <p:spPr>
          <a:xfrm>
            <a:off x="5441725"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 name="Объект 2"/>
          <p:cNvSpPr txBox="1">
            <a:spLocks/>
          </p:cNvSpPr>
          <p:nvPr/>
        </p:nvSpPr>
        <p:spPr>
          <a:xfrm>
            <a:off x="7164288"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332473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70663"/>
            <a:ext cx="377404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754760" cy="5256584"/>
          </a:xfrm>
        </p:spPr>
        <p:txBody>
          <a:bodyPr>
            <a:noAutofit/>
          </a:bodyPr>
          <a:lstStyle/>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Пожар – самое распространенное бедствие. </a:t>
            </a:r>
            <a:r>
              <a:rPr lang="ru-RU" sz="1200" b="1" dirty="0" smtClean="0">
                <a:latin typeface="Times New Roman" panose="02020603050405020304" pitchFamily="18" charset="0"/>
                <a:cs typeface="Times New Roman" panose="02020603050405020304" pitchFamily="18" charset="0"/>
              </a:rPr>
              <a:t>Никогда не играйте с огнем</a:t>
            </a:r>
            <a:r>
              <a:rPr lang="ru-RU" sz="1200" dirty="0" smtClean="0">
                <a:latin typeface="Times New Roman" panose="02020603050405020304" pitchFamily="18" charset="0"/>
                <a:cs typeface="Times New Roman" panose="02020603050405020304" pitchFamily="18" charset="0"/>
              </a:rPr>
              <a:t> и никому не позволяйте шутить с ним!</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Если в вашей квартире что-то загорелось, не паникуйте. </a:t>
            </a:r>
            <a:r>
              <a:rPr lang="ru-RU" sz="1200" b="1" dirty="0" smtClean="0">
                <a:latin typeface="Times New Roman" panose="02020603050405020304" pitchFamily="18" charset="0"/>
                <a:cs typeface="Times New Roman" panose="02020603050405020304" pitchFamily="18" charset="0"/>
              </a:rPr>
              <a:t>Срочно покиньте квартиру, предупредите соседей и вызовите пожарных</a:t>
            </a:r>
            <a:r>
              <a:rPr lang="ru-RU" sz="12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dirty="0" smtClean="0">
                <a:latin typeface="Times New Roman" panose="02020603050405020304" pitchFamily="18" charset="0"/>
                <a:cs typeface="Times New Roman" panose="02020603050405020304" pitchFamily="18" charset="0"/>
              </a:rPr>
              <a:t>Нельзя открывать окна во время пожара</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приток кислорода только даст огню силы разгореться.</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123171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552" y="270663"/>
            <a:ext cx="3844094"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Избегайте больших скоплений людей. </a:t>
            </a:r>
            <a:r>
              <a:rPr lang="ru-RU" sz="1200" dirty="0" smtClean="0">
                <a:latin typeface="Times New Roman" panose="02020603050405020304" pitchFamily="18" charset="0"/>
                <a:cs typeface="Times New Roman" panose="02020603050405020304" pitchFamily="18" charset="0"/>
              </a:rPr>
              <a:t>Не присоединяйтесь к толпе, как бы ни хотелось посмотреть на происходящие события.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Если оказались в толпе, позвольте ей нести вас, но попытайтесь выбраться из нее.</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что-то уронили, ни в коем случае не наклоняйтесь, чтобы поднять.</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239550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191" y="270663"/>
            <a:ext cx="410445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816424" cy="5054550"/>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ts val="0"/>
              </a:spcBef>
              <a:spcAft>
                <a:spcPts val="0"/>
              </a:spcAft>
              <a:buNone/>
            </a:pPr>
            <a:r>
              <a:rPr lang="ru-RU" sz="1300" b="1" dirty="0" smtClean="0">
                <a:latin typeface="Times New Roman" panose="02020603050405020304" pitchFamily="18" charset="0"/>
                <a:cs typeface="Times New Roman" panose="02020603050405020304" pitchFamily="18" charset="0"/>
              </a:rPr>
              <a:t>   Никогда не дразните собаку! </a:t>
            </a:r>
            <a:r>
              <a:rPr lang="ru-RU" sz="1300" dirty="0" smtClean="0">
                <a:latin typeface="Times New Roman" panose="02020603050405020304" pitchFamily="18" charset="0"/>
                <a:cs typeface="Times New Roman" panose="02020603050405020304"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dirty="0" smtClean="0">
                <a:latin typeface="Times New Roman" panose="02020603050405020304" pitchFamily="18" charset="0"/>
                <a:cs typeface="Times New Roman" panose="02020603050405020304" pitchFamily="18" charset="0"/>
              </a:rPr>
              <a:t>отведите взгляд в сторону, ведите себя спокойно и миролюбиво</a:t>
            </a:r>
            <a:r>
              <a:rPr lang="ru-RU" sz="13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Перед тем, как укусить ,собака подает упреждающие сигналы</a:t>
            </a:r>
            <a:r>
              <a:rPr lang="en-US" sz="1300" dirty="0" smtClean="0">
                <a:latin typeface="Times New Roman" panose="02020603050405020304" pitchFamily="18" charset="0"/>
                <a:cs typeface="Times New Roman" panose="02020603050405020304" pitchFamily="18" charset="0"/>
              </a:rPr>
              <a:t>:</a:t>
            </a:r>
            <a:r>
              <a:rPr lang="ru-RU" sz="1300" dirty="0" smtClean="0">
                <a:latin typeface="Times New Roman" panose="02020603050405020304" pitchFamily="18" charset="0"/>
                <a:cs typeface="Times New Roman" panose="02020603050405020304" pitchFamily="18" charset="0"/>
              </a:rPr>
              <a:t> прижимает уши, приседает на задние лапы, рычит, скалит зубы.</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60032" y="44624"/>
            <a:ext cx="410445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368771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712"/>
            <a:ext cx="3754760" cy="52649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err="1">
                <a:solidFill>
                  <a:schemeClr val="tx1">
                    <a:lumMod val="75000"/>
                    <a:lumOff val="25000"/>
                  </a:schemeClr>
                </a:solidFill>
                <a:latin typeface="Times New Roman" panose="02020603050405020304" pitchFamily="18" charset="0"/>
                <a:cs typeface="Times New Roman" panose="02020603050405020304" pitchFamily="18" charset="0"/>
              </a:rPr>
              <a:t>потянте</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за большой палец ступню на себя. Как правило, судорога отступает.</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a:spcBef>
                <a:spcPts val="300"/>
              </a:spcBef>
              <a:buFont typeface="Arial" panose="020B0604020202020204" pitchFamily="34" charset="0"/>
              <a:buNone/>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a:spcBef>
                <a:spcPts val="300"/>
              </a:spcBef>
              <a:buFont typeface="Arial" panose="020B0604020202020204" pitchFamily="34" charset="0"/>
              <a:buNone/>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536"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816424" cy="5054550"/>
          </a:xfrm>
        </p:spPr>
        <p:txBody>
          <a:bodyPr>
            <a:noAutofit/>
          </a:bodyPr>
          <a:lstStyle/>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Отправляясь  в лес, </a:t>
            </a:r>
            <a:r>
              <a:rPr lang="ru-RU" sz="1200" b="1" dirty="0" smtClean="0">
                <a:latin typeface="Times New Roman" panose="02020603050405020304" pitchFamily="18" charset="0"/>
                <a:cs typeface="Times New Roman" panose="02020603050405020304" pitchFamily="18" charset="0"/>
              </a:rPr>
              <a:t>возьмите с собой водостойкие спички или зажигалку. </a:t>
            </a:r>
            <a:r>
              <a:rPr lang="ru-RU" sz="1200" dirty="0" smtClean="0">
                <a:latin typeface="Times New Roman" panose="02020603050405020304" pitchFamily="18" charset="0"/>
                <a:cs typeface="Times New Roman" panose="02020603050405020304"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dirty="0" smtClean="0">
                <a:latin typeface="Times New Roman" panose="02020603050405020304" pitchFamily="18" charset="0"/>
                <a:cs typeface="Times New Roman" panose="02020603050405020304" pitchFamily="18" charset="0"/>
              </a:rPr>
              <a:t>вспомните ориентир</a:t>
            </a:r>
            <a:r>
              <a:rPr lang="ru-RU" sz="1200" dirty="0" smtClean="0">
                <a:latin typeface="Times New Roman" panose="02020603050405020304" pitchFamily="18" charset="0"/>
                <a:cs typeface="Times New Roman" panose="02020603050405020304"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Без крайней необходимость </a:t>
            </a:r>
            <a:r>
              <a:rPr lang="ru-RU" sz="1200" b="1" dirty="0" smtClean="0">
                <a:latin typeface="Times New Roman" panose="02020603050405020304" pitchFamily="18" charset="0"/>
                <a:cs typeface="Times New Roman" panose="02020603050405020304" pitchFamily="18" charset="0"/>
              </a:rPr>
              <a:t>не идите через болото</a:t>
            </a:r>
            <a:r>
              <a:rPr lang="ru-RU" sz="1200" dirty="0" smtClean="0">
                <a:latin typeface="Times New Roman" panose="02020603050405020304" pitchFamily="18" charset="0"/>
                <a:cs typeface="Times New Roman" panose="02020603050405020304" pitchFamily="18" charset="0"/>
              </a:rPr>
              <a:t>. Если другого выхода нет, вооружитесь длинным шестом, проверяйте им прочность поверхности. </a:t>
            </a:r>
            <a:r>
              <a:rPr lang="ru-RU" sz="1200" b="1" dirty="0" smtClean="0">
                <a:latin typeface="Times New Roman" panose="02020603050405020304" pitchFamily="18" charset="0"/>
                <a:cs typeface="Times New Roman" panose="02020603050405020304" pitchFamily="18" charset="0"/>
              </a:rPr>
              <a:t>Не идите через густой кустарник.</a:t>
            </a:r>
          </a:p>
          <a:p>
            <a:pPr marL="0" indent="0" algn="just">
              <a:spcBef>
                <a:spcPts val="300"/>
              </a:spcBef>
              <a:buNone/>
            </a:pPr>
            <a:r>
              <a:rPr lang="ru-RU" sz="1300" b="1" dirty="0" smtClean="0">
                <a:latin typeface="Times New Roman" panose="02020603050405020304" pitchFamily="18" charset="0"/>
                <a:cs typeface="Times New Roman" panose="02020603050405020304" pitchFamily="18" charset="0"/>
              </a:rPr>
              <a:t> </a:t>
            </a: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2032415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4705"/>
            <a:ext cx="3754760" cy="53369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a:spcBef>
                <a:spcPts val="300"/>
              </a:spcBef>
              <a:buFont typeface="Arial" panose="020B0604020202020204" pitchFamily="34" charset="0"/>
              <a:buNone/>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191" y="260648"/>
            <a:ext cx="4104456" cy="56604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26697"/>
            <a:ext cx="3816424" cy="5050575"/>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Приближение грозы всегда заметно</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Никогда не прячьтесь под высокими деревьями</a:t>
            </a:r>
            <a:r>
              <a:rPr lang="ru-RU" sz="1200" dirty="0" smtClean="0">
                <a:latin typeface="Times New Roman" panose="02020603050405020304" pitchFamily="18" charset="0"/>
                <a:cs typeface="Times New Roman" panose="02020603050405020304" pitchFamily="18" charset="0"/>
              </a:rPr>
              <a:t>, особенно отдельно стоящими.</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От грозы не следует бежать. </a:t>
            </a:r>
            <a:r>
              <a:rPr lang="ru-RU" sz="1200" dirty="0" smtClean="0">
                <a:latin typeface="Times New Roman" panose="02020603050405020304" pitchFamily="18" charset="0"/>
                <a:cs typeface="Times New Roman" panose="02020603050405020304" pitchFamily="18" charset="0"/>
              </a:rPr>
              <a:t>Поражению способствует мокрое тело и сырая одежда. Крайне опасно купаться в грозу.</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Опасно находиться около металлических конструкций</a:t>
            </a:r>
            <a:r>
              <a:rPr lang="ru-RU" sz="1200" dirty="0" smtClean="0">
                <a:latin typeface="Times New Roman" panose="02020603050405020304" pitchFamily="18" charset="0"/>
                <a:cs typeface="Times New Roman" panose="02020603050405020304" pitchFamily="18" charset="0"/>
              </a:rPr>
              <a:t>. Если вы в походе, топоры, лопаты и другие предметы из металла лучше отнести подальше от палатки.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Не рекомендуется в грозу пользоваться мобильным телефоном!</a:t>
            </a:r>
          </a:p>
          <a:p>
            <a:pPr marL="0" indent="0" algn="just">
              <a:spcBef>
                <a:spcPts val="300"/>
              </a:spcBef>
              <a:buNone/>
            </a:pP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3172530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2785</Words>
  <Application>Microsoft Office PowerPoint</Application>
  <PresentationFormat>Лист Letter (8,5x11")</PresentationFormat>
  <Paragraphs>171</Paragraphs>
  <Slides>10</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10</vt:i4>
      </vt:variant>
    </vt:vector>
  </HeadingPairs>
  <TitlesOfParts>
    <vt:vector size="13" baseType="lpstr">
      <vt:lpstr>Воздушный поток</vt:lpstr>
      <vt:lpstr>Тема Office</vt:lpstr>
      <vt:lpstr>1_Воздушный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мой пк</cp:lastModifiedBy>
  <cp:revision>39</cp:revision>
  <dcterms:created xsi:type="dcterms:W3CDTF">2017-06-05T11:39:42Z</dcterms:created>
  <dcterms:modified xsi:type="dcterms:W3CDTF">2017-09-17T14:55:09Z</dcterms:modified>
</cp:coreProperties>
</file>